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7" r:id="rId1"/>
  </p:sldMasterIdLst>
  <p:sldIdLst>
    <p:sldId id="256" r:id="rId2"/>
    <p:sldId id="257" r:id="rId3"/>
    <p:sldId id="258" r:id="rId4"/>
    <p:sldId id="259" r:id="rId5"/>
    <p:sldId id="262" r:id="rId6"/>
    <p:sldId id="263" r:id="rId7"/>
    <p:sldId id="264" r:id="rId8"/>
    <p:sldId id="261" r:id="rId9"/>
    <p:sldId id="266" r:id="rId10"/>
    <p:sldId id="267" r:id="rId11"/>
    <p:sldId id="268" r:id="rId12"/>
    <p:sldId id="269" r:id="rId13"/>
    <p:sldId id="260" r:id="rId14"/>
    <p:sldId id="265"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7DC2B0-62CE-A546-9247-45D6CBAACF55}" type="datetimeFigureOut">
              <a:rPr lang="en-US" smtClean="0"/>
              <a:pPr/>
              <a:t>11/29/16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7DC2B0-62CE-A546-9247-45D6CBAACF55}" type="datetimeFigureOut">
              <a:rPr lang="en-US" smtClean="0"/>
              <a:pPr/>
              <a:t>11/29/16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7DC2B0-62CE-A546-9247-45D6CBAACF55}" type="datetimeFigureOut">
              <a:rPr lang="en-US" smtClean="0"/>
              <a:pPr/>
              <a:t>11/29/16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7DC2B0-62CE-A546-9247-45D6CBAACF55}" type="datetimeFigureOut">
              <a:rPr lang="en-US" smtClean="0"/>
              <a:pPr/>
              <a:t>11/29/16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7DC2B0-62CE-A546-9247-45D6CBAACF55}" type="datetimeFigureOut">
              <a:rPr lang="en-US" smtClean="0"/>
              <a:pPr/>
              <a:t>11/29/16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7DC2B0-62CE-A546-9247-45D6CBAACF55}" type="datetimeFigureOut">
              <a:rPr lang="en-US" smtClean="0"/>
              <a:pPr/>
              <a:t>11/29/16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7DC2B0-62CE-A546-9247-45D6CBAACF55}" type="datetimeFigureOut">
              <a:rPr lang="en-US" smtClean="0"/>
              <a:pPr/>
              <a:t>11/29/16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7DC2B0-62CE-A546-9247-45D6CBAACF55}" type="datetimeFigureOut">
              <a:rPr lang="en-US" smtClean="0"/>
              <a:pPr/>
              <a:t>11/29/16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7DC2B0-62CE-A546-9247-45D6CBAACF55}" type="datetimeFigureOut">
              <a:rPr lang="en-US" smtClean="0"/>
              <a:pPr/>
              <a:t>11/29/16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7DC2B0-62CE-A546-9247-45D6CBAACF55}" type="datetimeFigureOut">
              <a:rPr lang="en-US" smtClean="0"/>
              <a:pPr/>
              <a:t>11/29/16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7DC2B0-62CE-A546-9247-45D6CBAACF55}" type="datetimeFigureOut">
              <a:rPr lang="en-US" smtClean="0"/>
              <a:pPr/>
              <a:t>11/29/16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BC876C-FED2-9146-B71C-8477A92318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7DC2B0-62CE-A546-9247-45D6CBAACF55}" type="datetimeFigureOut">
              <a:rPr lang="en-US" smtClean="0"/>
              <a:pPr/>
              <a:t>11/29/16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BC876C-FED2-9146-B71C-8477A92318F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Jmandell2@schools.nyc.go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Jmandell@gmail.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iles.eric.ed.gov/fulltext/ED364887.pdf" TargetMode="External"/><Relationship Id="rId3" Type="http://schemas.openxmlformats.org/officeDocument/2006/relationships/hyperlink" Target="http://faculty.buffalostate.edu/wahlstrl/eng692/cooksEJ0941Writing.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kdp.org/publications/publications.php" TargetMode="External"/><Relationship Id="rId3" Type="http://schemas.openxmlformats.org/officeDocument/2006/relationships/hyperlink" Target="https://kuscholarworks.ku.edu/bitstream/handle/1808/20615/Impact%20of%20Music%20Education.pdf?sequence=1&amp;isAllowed=y"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cityroom.blogs.nytimes.com/2011/06/09/even-before-layoffs-schools-lost-" TargetMode="External"/><Relationship Id="rId4" Type="http://schemas.openxmlformats.org/officeDocument/2006/relationships/hyperlink" Target="http://www.time.com/time/nation/article/0,8599,2079421,00.html" TargetMode="External"/><Relationship Id="rId1" Type="http://schemas.openxmlformats.org/officeDocument/2006/relationships/slideLayout" Target="../slideLayouts/slideLayout2.xml"/><Relationship Id="rId2" Type="http://schemas.openxmlformats.org/officeDocument/2006/relationships/hyperlink" Target="http://www.ncte.org/library/NCTEFiles/Resources/Journals/EJ/0916-july02/EJ0916Promoting.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ime.com/time/nation/article/0,8599,1812758,00.html" TargetMode="External"/><Relationship Id="rId3" Type="http://schemas.openxmlformats.org/officeDocument/2006/relationships/hyperlink" Target="http://scholarworks.waldenu.edu/cgi/viewcontent.cgi?article=3091&amp;context=dissertation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276271" y="1192132"/>
            <a:ext cx="4338338" cy="2371307"/>
          </a:xfrm>
        </p:spPr>
        <p:txBody>
          <a:bodyPr>
            <a:normAutofit/>
          </a:bodyPr>
          <a:lstStyle/>
          <a:p>
            <a:r>
              <a:rPr lang="en-US" sz="5400" dirty="0" smtClean="0">
                <a:latin typeface="Century Gothic"/>
                <a:cs typeface="Century Gothic"/>
              </a:rPr>
              <a:t>Music In The Classroom</a:t>
            </a:r>
            <a:endParaRPr lang="en-US" sz="5400" dirty="0">
              <a:latin typeface="Century Gothic"/>
              <a:cs typeface="Century Gothic"/>
            </a:endParaRPr>
          </a:p>
        </p:txBody>
      </p:sp>
      <p:sp>
        <p:nvSpPr>
          <p:cNvPr id="3" name="Subtitle 2"/>
          <p:cNvSpPr>
            <a:spLocks noGrp="1"/>
          </p:cNvSpPr>
          <p:nvPr>
            <p:ph type="subTitle" idx="1"/>
          </p:nvPr>
        </p:nvSpPr>
        <p:spPr>
          <a:xfrm>
            <a:off x="4094849" y="3239490"/>
            <a:ext cx="4519760" cy="1752600"/>
          </a:xfrm>
        </p:spPr>
        <p:txBody>
          <a:bodyPr/>
          <a:lstStyle/>
          <a:p>
            <a:r>
              <a:rPr lang="en-US" dirty="0" smtClean="0">
                <a:latin typeface="Century Gothic"/>
                <a:cs typeface="Century Gothic"/>
              </a:rPr>
              <a:t>Jessica Mandell</a:t>
            </a:r>
          </a:p>
          <a:p>
            <a:r>
              <a:rPr lang="en-US" dirty="0" smtClean="0">
                <a:latin typeface="Century Gothic"/>
                <a:cs typeface="Century Gothic"/>
              </a:rPr>
              <a:t>CBSE 7201</a:t>
            </a:r>
          </a:p>
          <a:p>
            <a:r>
              <a:rPr lang="en-US" dirty="0" smtClean="0">
                <a:latin typeface="Century Gothic"/>
                <a:cs typeface="Century Gothic"/>
              </a:rPr>
              <a:t>Fall 2016</a:t>
            </a:r>
            <a:endParaRPr lang="en-US" dirty="0">
              <a:latin typeface="Century Gothic"/>
              <a:cs typeface="Century Gothic"/>
            </a:endParaRPr>
          </a:p>
        </p:txBody>
      </p:sp>
      <p:pic>
        <p:nvPicPr>
          <p:cNvPr id="3074" name="Picture 2"/>
          <p:cNvPicPr>
            <a:picLocks noChangeAspect="1" noChangeArrowheads="1"/>
          </p:cNvPicPr>
          <p:nvPr/>
        </p:nvPicPr>
        <p:blipFill>
          <a:blip r:embed="rId2"/>
          <a:srcRect/>
          <a:stretch>
            <a:fillRect/>
          </a:stretch>
        </p:blipFill>
        <p:spPr bwMode="auto">
          <a:xfrm>
            <a:off x="368292" y="389430"/>
            <a:ext cx="4089401" cy="5715001"/>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Instruments</a:t>
            </a:r>
            <a:endParaRPr lang="en-US" dirty="0"/>
          </a:p>
        </p:txBody>
      </p:sp>
      <p:sp>
        <p:nvSpPr>
          <p:cNvPr id="3" name="Content Placeholder 2"/>
          <p:cNvSpPr>
            <a:spLocks noGrp="1"/>
          </p:cNvSpPr>
          <p:nvPr>
            <p:ph idx="1"/>
          </p:nvPr>
        </p:nvSpPr>
        <p:spPr>
          <a:xfrm>
            <a:off x="457200" y="1600199"/>
            <a:ext cx="8229600" cy="5021317"/>
          </a:xfrm>
        </p:spPr>
        <p:txBody>
          <a:bodyPr>
            <a:normAutofit fontScale="85000" lnSpcReduction="20000"/>
          </a:bodyPr>
          <a:lstStyle/>
          <a:p>
            <a:r>
              <a:rPr lang="en-US" dirty="0" smtClean="0">
                <a:latin typeface="Century Gothic"/>
                <a:cs typeface="Century Gothic"/>
              </a:rPr>
              <a:t>The researcher will require permission from the principal and will then send a consent form to the classroom parents explaining the study.  To test the effectiveness of music activities within literacy classroom instruction in the classroom.</a:t>
            </a:r>
          </a:p>
          <a:p>
            <a:r>
              <a:rPr lang="en-US" dirty="0" smtClean="0">
                <a:latin typeface="Century Gothic"/>
                <a:cs typeface="Century Gothic"/>
              </a:rPr>
              <a:t>Students will be given an assessment for the lesson generated without music instruction in order to see what information the students possess.  Then the students will be given an assessment after the music activity is implemented into literacy instruction in order to see see the effectiveness of the lesson in information retention.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0733"/>
            <a:ext cx="8229600" cy="1143000"/>
          </a:xfrm>
        </p:spPr>
        <p:txBody>
          <a:bodyPr>
            <a:normAutofit/>
          </a:bodyPr>
          <a:lstStyle/>
          <a:p>
            <a:r>
              <a:rPr lang="en-US" sz="2800" dirty="0" smtClean="0">
                <a:latin typeface="Century Gothic"/>
                <a:cs typeface="Century Gothic"/>
              </a:rPr>
              <a:t>Appendix A – Parental Consent Form</a:t>
            </a:r>
            <a:endParaRPr lang="en-US" sz="2800" dirty="0">
              <a:latin typeface="Century Gothic"/>
              <a:cs typeface="Century Gothic"/>
            </a:endParaRPr>
          </a:p>
        </p:txBody>
      </p:sp>
      <p:sp>
        <p:nvSpPr>
          <p:cNvPr id="3" name="Content Placeholder 2"/>
          <p:cNvSpPr>
            <a:spLocks noGrp="1"/>
          </p:cNvSpPr>
          <p:nvPr>
            <p:ph idx="1"/>
          </p:nvPr>
        </p:nvSpPr>
        <p:spPr>
          <a:xfrm>
            <a:off x="285092" y="495643"/>
            <a:ext cx="8401708" cy="6362357"/>
          </a:xfrm>
        </p:spPr>
        <p:txBody>
          <a:bodyPr anchor="t">
            <a:normAutofit fontScale="40000" lnSpcReduction="20000"/>
          </a:bodyPr>
          <a:lstStyle/>
          <a:p>
            <a:pPr>
              <a:buNone/>
            </a:pPr>
            <a:r>
              <a:rPr lang="en-US" sz="3692" dirty="0" smtClean="0"/>
              <a:t>	Dear Parents/ Guardians,</a:t>
            </a:r>
          </a:p>
          <a:p>
            <a:pPr>
              <a:buNone/>
            </a:pPr>
            <a:endParaRPr lang="en-US" sz="3692" dirty="0" smtClean="0"/>
          </a:p>
          <a:p>
            <a:pPr>
              <a:buNone/>
            </a:pPr>
            <a:r>
              <a:rPr lang="en-US" sz="3692" dirty="0" smtClean="0"/>
              <a:t>	My name is Jessica Mandell and I am currently a graduate student in the Childhood Education program at the City University of New York at Brooklyn College.  I am conducting an action research study to see if children’s academic achievement in literacy will benefit by using music practices as a common thread.  I am requesting your permission to have your child participate in this research study.  All of the lessons will be administered during your child’s scheduled classroom instruction for this subject, and all standards and lesson objectives will be addressed and accomplished.  All results of this research project will be reported as a group study, which means that all students’ names and all corresponding data will remain completely anonymous.  If you have any questions or concerns, please feel free to contact me via email at </a:t>
            </a:r>
            <a:r>
              <a:rPr lang="en-US" sz="3692" dirty="0" err="1" smtClean="0">
                <a:hlinkClick r:id="rId2"/>
              </a:rPr>
              <a:t>Jmandell</a:t>
            </a:r>
            <a:r>
              <a:rPr lang="en-US" sz="3692" dirty="0" err="1" smtClean="0"/>
              <a:t>@gmail.com</a:t>
            </a:r>
            <a:r>
              <a:rPr lang="en-US" sz="3692" dirty="0" smtClean="0"/>
              <a:t> or by phone at 718-444-6969.</a:t>
            </a:r>
          </a:p>
          <a:p>
            <a:pPr>
              <a:buNone/>
            </a:pPr>
            <a:r>
              <a:rPr lang="en-US" sz="3692" dirty="0" smtClean="0"/>
              <a:t> </a:t>
            </a:r>
          </a:p>
          <a:p>
            <a:pPr>
              <a:buNone/>
            </a:pPr>
            <a:r>
              <a:rPr lang="en-US" sz="3692" dirty="0" smtClean="0"/>
              <a:t>	Thank you in advance for your support!</a:t>
            </a:r>
          </a:p>
          <a:p>
            <a:pPr>
              <a:buNone/>
            </a:pPr>
            <a:r>
              <a:rPr lang="en-US" sz="3692" dirty="0" smtClean="0"/>
              <a:t> </a:t>
            </a:r>
          </a:p>
          <a:p>
            <a:pPr>
              <a:buNone/>
            </a:pPr>
            <a:r>
              <a:rPr lang="en-US" sz="3692" dirty="0" smtClean="0"/>
              <a:t>	Sincerely,</a:t>
            </a:r>
          </a:p>
          <a:p>
            <a:pPr>
              <a:buNone/>
            </a:pPr>
            <a:r>
              <a:rPr lang="en-US" sz="3692" dirty="0" smtClean="0"/>
              <a:t>	Jessica Mandell</a:t>
            </a:r>
          </a:p>
          <a:p>
            <a:pPr algn="ctr">
              <a:buNone/>
            </a:pPr>
            <a:r>
              <a:rPr lang="en-US" sz="3692" b="1" dirty="0" smtClean="0"/>
              <a:t> </a:t>
            </a:r>
            <a:endParaRPr lang="en-US" sz="3692" dirty="0" smtClean="0"/>
          </a:p>
          <a:p>
            <a:pPr algn="ctr">
              <a:buNone/>
            </a:pPr>
            <a:r>
              <a:rPr lang="en-US" sz="3692" b="1" dirty="0" smtClean="0"/>
              <a:t>Please return the form below by Friday, December 2, 2016 </a:t>
            </a:r>
            <a:r>
              <a:rPr lang="en-US" sz="3692" dirty="0" smtClean="0"/>
              <a:t> </a:t>
            </a:r>
          </a:p>
          <a:p>
            <a:pPr algn="ctr">
              <a:buNone/>
            </a:pPr>
            <a:r>
              <a:rPr lang="en-US" sz="3692" b="1" dirty="0" smtClean="0"/>
              <a:t>Action Research Response Form</a:t>
            </a:r>
            <a:endParaRPr lang="en-US" sz="3692" dirty="0" smtClean="0"/>
          </a:p>
          <a:p>
            <a:pPr algn="ctr">
              <a:buNone/>
            </a:pPr>
            <a:r>
              <a:rPr lang="en-US" sz="3692" b="1" dirty="0" smtClean="0"/>
              <a:t> </a:t>
            </a:r>
            <a:endParaRPr lang="en-US" sz="3692" dirty="0" smtClean="0"/>
          </a:p>
          <a:p>
            <a:pPr>
              <a:buNone/>
            </a:pPr>
            <a:r>
              <a:rPr lang="en-US" sz="3692" b="1" dirty="0" smtClean="0"/>
              <a:t> </a:t>
            </a:r>
            <a:endParaRPr lang="en-US" sz="3692" dirty="0" smtClean="0"/>
          </a:p>
          <a:p>
            <a:pPr>
              <a:buNone/>
            </a:pPr>
            <a:r>
              <a:rPr lang="en-US" sz="3692" dirty="0" smtClean="0"/>
              <a:t>Student’s Name:</a:t>
            </a:r>
            <a:r>
              <a:rPr lang="en-US" sz="3692" b="1" dirty="0" smtClean="0"/>
              <a:t> _______________________________________________________________</a:t>
            </a:r>
            <a:endParaRPr lang="en-US" sz="3692" dirty="0" smtClean="0"/>
          </a:p>
          <a:p>
            <a:pPr>
              <a:buNone/>
            </a:pPr>
            <a:r>
              <a:rPr lang="en-US" sz="3692" b="1" dirty="0" smtClean="0"/>
              <a:t> </a:t>
            </a:r>
            <a:endParaRPr lang="en-US" sz="3692" dirty="0" smtClean="0"/>
          </a:p>
          <a:p>
            <a:pPr>
              <a:buNone/>
            </a:pPr>
            <a:r>
              <a:rPr lang="en-US" sz="3692" b="1" dirty="0" smtClean="0"/>
              <a:t> </a:t>
            </a:r>
            <a:endParaRPr lang="en-US" sz="3692" dirty="0" smtClean="0"/>
          </a:p>
          <a:p>
            <a:pPr>
              <a:buNone/>
            </a:pPr>
            <a:r>
              <a:rPr lang="en-US" sz="3692" dirty="0" smtClean="0"/>
              <a:t>O   Yes, I give my child permission to take part in the action research study.</a:t>
            </a:r>
          </a:p>
          <a:p>
            <a:pPr>
              <a:buNone/>
            </a:pPr>
            <a:r>
              <a:rPr lang="en-US" sz="3692" dirty="0" smtClean="0"/>
              <a:t> </a:t>
            </a:r>
          </a:p>
          <a:p>
            <a:pPr>
              <a:buNone/>
            </a:pPr>
            <a:r>
              <a:rPr lang="en-US" sz="3692" dirty="0" smtClean="0"/>
              <a:t>O    No, I do not want my child to take part in the action research study.</a:t>
            </a:r>
          </a:p>
          <a:p>
            <a:pPr>
              <a:buNone/>
            </a:pPr>
            <a:r>
              <a:rPr lang="en-US" sz="3692" dirty="0" smtClean="0"/>
              <a:t> </a:t>
            </a:r>
          </a:p>
          <a:p>
            <a:pPr>
              <a:buNone/>
            </a:pPr>
            <a:r>
              <a:rPr lang="en-US" sz="3692" dirty="0" smtClean="0"/>
              <a:t>Parents Signature: __________________________________    Date: ______________________</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800" dirty="0" smtClean="0">
                <a:latin typeface="Century Gothic"/>
                <a:cs typeface="Century Gothic"/>
              </a:rPr>
              <a:t>Appendix B – Principal Consent Form</a:t>
            </a:r>
            <a:endParaRPr lang="en-US" sz="2800" dirty="0">
              <a:latin typeface="Century Gothic"/>
              <a:cs typeface="Century Gothic"/>
            </a:endParaRPr>
          </a:p>
        </p:txBody>
      </p:sp>
      <p:sp>
        <p:nvSpPr>
          <p:cNvPr id="3" name="Content Placeholder 2"/>
          <p:cNvSpPr>
            <a:spLocks noGrp="1"/>
          </p:cNvSpPr>
          <p:nvPr>
            <p:ph idx="1"/>
          </p:nvPr>
        </p:nvSpPr>
        <p:spPr>
          <a:xfrm>
            <a:off x="457200" y="943231"/>
            <a:ext cx="8229600" cy="6180947"/>
          </a:xfrm>
        </p:spPr>
        <p:txBody>
          <a:bodyPr>
            <a:normAutofit fontScale="55000" lnSpcReduction="20000"/>
          </a:bodyPr>
          <a:lstStyle/>
          <a:p>
            <a:pPr>
              <a:buNone/>
            </a:pPr>
            <a:r>
              <a:rPr lang="en-US" dirty="0" smtClean="0"/>
              <a:t>	</a:t>
            </a:r>
            <a:r>
              <a:rPr lang="en-US" sz="3000" dirty="0" smtClean="0"/>
              <a:t>Dear Principal,</a:t>
            </a:r>
          </a:p>
          <a:p>
            <a:pPr>
              <a:buNone/>
            </a:pPr>
            <a:r>
              <a:rPr lang="en-US" sz="3000" dirty="0" smtClean="0"/>
              <a:t> </a:t>
            </a:r>
          </a:p>
          <a:p>
            <a:pPr>
              <a:buNone/>
            </a:pPr>
            <a:r>
              <a:rPr lang="en-US" sz="3000" dirty="0" smtClean="0"/>
              <a:t>	As you know I am currently a graduate student in the Childhood Education program at the City University of New York at Brooklyn College.  I am conducting an action research study to see if children’s academic achievement in literacy will benefit by using music practices as a common thread.  </a:t>
            </a:r>
          </a:p>
          <a:p>
            <a:pPr>
              <a:buNone/>
            </a:pPr>
            <a:endParaRPr lang="en-US" sz="3000" dirty="0" smtClean="0"/>
          </a:p>
          <a:p>
            <a:pPr>
              <a:buNone/>
            </a:pPr>
            <a:r>
              <a:rPr lang="en-US" sz="3000" dirty="0" smtClean="0"/>
              <a:t>	This research will require that I select and monitor Kindergarten students, as well as acquiring parental permission to help gather data.  I am requesting to use my class of fifteen Kindergarten students, in which I will incorporate literacy and music instruction, for twenty minutes, two times a week, over the course of six weeks.  All of the lessons will be administered during the scheduled classroom instruction for this subject, and all standards and lesson objectives will be addressed and accomplished.</a:t>
            </a:r>
          </a:p>
          <a:p>
            <a:pPr>
              <a:buNone/>
            </a:pPr>
            <a:endParaRPr lang="en-US" sz="3000" dirty="0" smtClean="0"/>
          </a:p>
          <a:p>
            <a:pPr>
              <a:buNone/>
            </a:pPr>
            <a:r>
              <a:rPr lang="en-US" sz="3000" dirty="0" smtClean="0"/>
              <a:t>	All results of this research project will be reported as a group study, which means that all students’ names and all corresponding data will remain completely anonymous.   I would be happy to share the results of all corresponding data with you.  If you have any other questions or concerns, please feel free to contact me via email at </a:t>
            </a:r>
            <a:r>
              <a:rPr lang="en-US" sz="3000" dirty="0" smtClean="0">
                <a:hlinkClick r:id="rId2"/>
              </a:rPr>
              <a:t>Jmandell@gmail.com</a:t>
            </a:r>
            <a:r>
              <a:rPr lang="en-US" sz="3000" dirty="0" smtClean="0"/>
              <a:t> or by phone at 718-444-6969.</a:t>
            </a:r>
          </a:p>
          <a:p>
            <a:pPr>
              <a:buNone/>
            </a:pPr>
            <a:r>
              <a:rPr lang="en-US" sz="3000" dirty="0" smtClean="0"/>
              <a:t> </a:t>
            </a:r>
          </a:p>
          <a:p>
            <a:pPr>
              <a:buNone/>
            </a:pPr>
            <a:r>
              <a:rPr lang="en-US" sz="3000" dirty="0" smtClean="0"/>
              <a:t>	Thank you in advance for your support!</a:t>
            </a:r>
          </a:p>
          <a:p>
            <a:pPr>
              <a:buNone/>
            </a:pPr>
            <a:r>
              <a:rPr lang="en-US" sz="3000" dirty="0" smtClean="0"/>
              <a:t> </a:t>
            </a:r>
          </a:p>
          <a:p>
            <a:pPr>
              <a:buNone/>
            </a:pPr>
            <a:r>
              <a:rPr lang="en-US" sz="3000" dirty="0" smtClean="0"/>
              <a:t>	Sincerely,</a:t>
            </a:r>
          </a:p>
          <a:p>
            <a:pPr>
              <a:buNone/>
            </a:pPr>
            <a:r>
              <a:rPr lang="en-US" sz="3000" dirty="0" smtClean="0"/>
              <a:t>	Jessica Mandell</a:t>
            </a:r>
          </a:p>
          <a:p>
            <a:pPr>
              <a:buNone/>
            </a:pPr>
            <a:r>
              <a:rPr lang="en-US" sz="3000" dirty="0" smtClean="0"/>
              <a:t>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Century Gothic"/>
                <a:cs typeface="Century Gothic"/>
              </a:rPr>
              <a:t>Resources</a:t>
            </a:r>
            <a:endParaRPr lang="en-US" dirty="0">
              <a:latin typeface="Century Gothic"/>
              <a:cs typeface="Century Gothic"/>
            </a:endParaRPr>
          </a:p>
        </p:txBody>
      </p:sp>
      <p:sp>
        <p:nvSpPr>
          <p:cNvPr id="3" name="Content Placeholder 2"/>
          <p:cNvSpPr>
            <a:spLocks noGrp="1"/>
          </p:cNvSpPr>
          <p:nvPr>
            <p:ph idx="1"/>
          </p:nvPr>
        </p:nvSpPr>
        <p:spPr>
          <a:xfrm>
            <a:off x="457200" y="1142998"/>
            <a:ext cx="8229600" cy="5323024"/>
          </a:xfrm>
        </p:spPr>
        <p:txBody>
          <a:bodyPr>
            <a:normAutofit fontScale="77500" lnSpcReduction="20000"/>
          </a:bodyPr>
          <a:lstStyle/>
          <a:p>
            <a:r>
              <a:rPr lang="en-US" sz="2182" dirty="0" smtClean="0">
                <a:latin typeface="Century Gothic"/>
                <a:cs typeface="Century Gothic"/>
              </a:rPr>
              <a:t>Black, J. (1993). The effects of auditory and visual stimuli on tenth graders' descriptive writing. (ERIC Document Reproduction Service No. ED364887) ERIC </a:t>
            </a:r>
            <a:r>
              <a:rPr lang="en-US" sz="2182" dirty="0" smtClean="0">
                <a:solidFill>
                  <a:srgbClr val="000000"/>
                </a:solidFill>
                <a:latin typeface="Century Gothic"/>
                <a:cs typeface="Century Gothic"/>
              </a:rPr>
              <a:t>database.</a:t>
            </a:r>
            <a:r>
              <a:rPr lang="en-US" sz="2182" u="sng" dirty="0" smtClean="0">
                <a:solidFill>
                  <a:srgbClr val="000000"/>
                </a:solidFill>
                <a:latin typeface="Century Gothic"/>
                <a:cs typeface="Century Gothic"/>
                <a:hlinkClick r:id="rId2"/>
              </a:rPr>
              <a:t>http://files.eric.ed.gov/fulltext/ED364887.</a:t>
            </a:r>
            <a:r>
              <a:rPr lang="en-US" sz="2182" u="sng" dirty="0" smtClean="0">
                <a:solidFill>
                  <a:srgbClr val="000000"/>
                </a:solidFill>
                <a:latin typeface="Century Gothic"/>
                <a:cs typeface="Century Gothic"/>
                <a:hlinkClick r:id="rId2"/>
              </a:rPr>
              <a:t>pdf</a:t>
            </a:r>
            <a:endParaRPr lang="en-US" sz="2182" dirty="0" smtClean="0">
              <a:solidFill>
                <a:srgbClr val="000000"/>
              </a:solidFill>
              <a:latin typeface="Century Gothic"/>
              <a:cs typeface="Century Gothic"/>
            </a:endParaRPr>
          </a:p>
          <a:p>
            <a:r>
              <a:rPr lang="en-US" sz="2182" dirty="0" smtClean="0">
                <a:latin typeface="Century Gothic"/>
                <a:cs typeface="Century Gothic"/>
              </a:rPr>
              <a:t>Burton, J. B., &amp; McFarland, A. L. (2008). Multicultural Resources. </a:t>
            </a:r>
            <a:r>
              <a:rPr lang="en-US" sz="2182" i="1" dirty="0" smtClean="0">
                <a:latin typeface="Century Gothic"/>
                <a:cs typeface="Century Gothic"/>
              </a:rPr>
              <a:t>General Music Today</a:t>
            </a:r>
            <a:r>
              <a:rPr lang="en-US" sz="2182" dirty="0" smtClean="0">
                <a:latin typeface="Century Gothic"/>
                <a:cs typeface="Century Gothic"/>
              </a:rPr>
              <a:t>, </a:t>
            </a:r>
            <a:r>
              <a:rPr lang="en-US" sz="2182" i="1" dirty="0" smtClean="0">
                <a:latin typeface="Century Gothic"/>
                <a:cs typeface="Century Gothic"/>
              </a:rPr>
              <a:t>22</a:t>
            </a:r>
            <a:r>
              <a:rPr lang="en-US" sz="2182" dirty="0" smtClean="0">
                <a:latin typeface="Century Gothic"/>
                <a:cs typeface="Century Gothic"/>
              </a:rPr>
              <a:t>(1), 42-44</a:t>
            </a:r>
            <a:r>
              <a:rPr lang="en-US" sz="2182" dirty="0" smtClean="0">
                <a:latin typeface="Century Gothic"/>
                <a:cs typeface="Century Gothic"/>
              </a:rPr>
              <a:t>.</a:t>
            </a:r>
          </a:p>
          <a:p>
            <a:r>
              <a:rPr lang="en-US" sz="2182" dirty="0" smtClean="0">
                <a:latin typeface="Century Gothic"/>
                <a:cs typeface="Century Gothic"/>
              </a:rPr>
              <a:t>Campbell, P., &amp; Scott-</a:t>
            </a:r>
            <a:r>
              <a:rPr lang="en-US" sz="2182" dirty="0" err="1" smtClean="0">
                <a:latin typeface="Century Gothic"/>
                <a:cs typeface="Century Gothic"/>
              </a:rPr>
              <a:t>Kassner</a:t>
            </a:r>
            <a:r>
              <a:rPr lang="en-US" sz="2182" dirty="0" smtClean="0">
                <a:latin typeface="Century Gothic"/>
                <a:cs typeface="Century Gothic"/>
              </a:rPr>
              <a:t>, C. (2002). Music in childhood: From preschool through the elementary grades (2nd ed.). New York: </a:t>
            </a:r>
            <a:r>
              <a:rPr lang="en-US" sz="2182" dirty="0" err="1" smtClean="0">
                <a:latin typeface="Century Gothic"/>
                <a:cs typeface="Century Gothic"/>
              </a:rPr>
              <a:t>Schirmer</a:t>
            </a:r>
            <a:r>
              <a:rPr lang="en-US" sz="2182" dirty="0" smtClean="0">
                <a:latin typeface="Century Gothic"/>
                <a:cs typeface="Century Gothic"/>
              </a:rPr>
              <a:t> Books</a:t>
            </a:r>
            <a:r>
              <a:rPr lang="en-US" sz="2182" dirty="0" smtClean="0">
                <a:latin typeface="Century Gothic"/>
                <a:cs typeface="Century Gothic"/>
              </a:rPr>
              <a:t>.</a:t>
            </a:r>
          </a:p>
          <a:p>
            <a:r>
              <a:rPr lang="en-US" sz="2182" dirty="0" smtClean="0">
                <a:latin typeface="Century Gothic"/>
                <a:cs typeface="Century Gothic"/>
              </a:rPr>
              <a:t>Chapman, L. (2005). No child left behind in art? </a:t>
            </a:r>
            <a:r>
              <a:rPr lang="en-US" sz="2182" i="1" dirty="0" smtClean="0">
                <a:latin typeface="Century Gothic"/>
                <a:cs typeface="Century Gothic"/>
              </a:rPr>
              <a:t>Art Education.</a:t>
            </a:r>
            <a:r>
              <a:rPr lang="en-US" sz="2182" dirty="0" smtClean="0">
                <a:latin typeface="Century Gothic"/>
                <a:cs typeface="Century Gothic"/>
              </a:rPr>
              <a:t> 58(1). 6-16</a:t>
            </a:r>
            <a:r>
              <a:rPr lang="en-US" sz="2182" dirty="0" smtClean="0">
                <a:latin typeface="Century Gothic"/>
                <a:cs typeface="Century Gothic"/>
              </a:rPr>
              <a:t>.</a:t>
            </a:r>
          </a:p>
          <a:p>
            <a:r>
              <a:rPr lang="en-US" sz="2182" dirty="0" smtClean="0">
                <a:latin typeface="Century Gothic"/>
                <a:cs typeface="Century Gothic"/>
              </a:rPr>
              <a:t>Charles, P. S. (2005). Relations among motivation, performance achievement, and music experience variables in secondary instrumental music students. Journal of Research in Music Education, 53(2), 134-147. Retrieved </a:t>
            </a:r>
            <a:r>
              <a:rPr lang="en-US" sz="2182" dirty="0" err="1" smtClean="0">
                <a:latin typeface="Century Gothic"/>
                <a:cs typeface="Century Gothic"/>
              </a:rPr>
              <a:t>from</a:t>
            </a:r>
            <a:r>
              <a:rPr lang="en-US" sz="2182" u="sng" dirty="0" err="1" smtClean="0">
                <a:latin typeface="Century Gothic"/>
                <a:cs typeface="Century Gothic"/>
              </a:rPr>
              <a:t>https://login.ez-proxy.brooklyn.cuny.edu/login?url</a:t>
            </a:r>
            <a:r>
              <a:rPr lang="en-US" sz="2182" u="sng" dirty="0" smtClean="0">
                <a:latin typeface="Century Gothic"/>
                <a:cs typeface="Century Gothic"/>
              </a:rPr>
              <a:t>=http://search.proquest.com/docview/214473733?accountid=</a:t>
            </a:r>
            <a:r>
              <a:rPr lang="en-US" sz="2182" u="sng" dirty="0" smtClean="0">
                <a:latin typeface="Century Gothic"/>
                <a:cs typeface="Century Gothic"/>
              </a:rPr>
              <a:t>7286</a:t>
            </a:r>
            <a:r>
              <a:rPr lang="en-US" sz="2182" dirty="0" smtClean="0">
                <a:latin typeface="Century Gothic"/>
                <a:cs typeface="Century Gothic"/>
              </a:rPr>
              <a:t> </a:t>
            </a:r>
            <a:endParaRPr lang="en-US" sz="2182" dirty="0" smtClean="0">
              <a:latin typeface="Century Gothic"/>
              <a:cs typeface="Century Gothic"/>
            </a:endParaRPr>
          </a:p>
          <a:p>
            <a:r>
              <a:rPr lang="en-US" sz="2182" dirty="0" smtClean="0">
                <a:latin typeface="Century Gothic"/>
                <a:cs typeface="Century Gothic"/>
              </a:rPr>
              <a:t>Christopher, M. J., &amp; Jenny, E. M. (2006). Examination of relationships between participation in school music programs of differing quality and standardized test results. Journal of Research in Music Education, 54(4), 293-307. Retrieved from </a:t>
            </a:r>
            <a:r>
              <a:rPr lang="en-US" sz="2182" u="sng" dirty="0" err="1" smtClean="0">
                <a:latin typeface="Century Gothic"/>
                <a:cs typeface="Century Gothic"/>
              </a:rPr>
              <a:t>https://login.ez-proxy.brooklyn.cuny.edu/login?url</a:t>
            </a:r>
            <a:r>
              <a:rPr lang="en-US" sz="2182" u="sng" dirty="0" smtClean="0">
                <a:latin typeface="Century Gothic"/>
                <a:cs typeface="Century Gothic"/>
              </a:rPr>
              <a:t>=http://search.proquest.com/docview/214473105?accountid=</a:t>
            </a:r>
            <a:r>
              <a:rPr lang="en-US" sz="2182" u="sng" dirty="0" smtClean="0">
                <a:latin typeface="Century Gothic"/>
                <a:cs typeface="Century Gothic"/>
              </a:rPr>
              <a:t>7286</a:t>
            </a:r>
            <a:r>
              <a:rPr lang="en-US" sz="2182" dirty="0" smtClean="0">
                <a:latin typeface="Century Gothic"/>
                <a:cs typeface="Century Gothic"/>
              </a:rPr>
              <a:t> </a:t>
            </a:r>
            <a:endParaRPr lang="en-US" sz="2182" dirty="0" smtClean="0">
              <a:latin typeface="Century Gothic"/>
              <a:cs typeface="Century Gothic"/>
            </a:endParaRPr>
          </a:p>
          <a:p>
            <a:r>
              <a:rPr lang="en-US" sz="2182" dirty="0" smtClean="0">
                <a:latin typeface="Century Gothic"/>
                <a:cs typeface="Century Gothic"/>
              </a:rPr>
              <a:t>Cooks, J. (2004). Writing for something: essays, raps, and writing preferences. </a:t>
            </a:r>
            <a:r>
              <a:rPr lang="en-US" sz="2182" i="1" dirty="0" smtClean="0">
                <a:latin typeface="Century Gothic"/>
                <a:cs typeface="Century Gothic"/>
              </a:rPr>
              <a:t>English Journal</a:t>
            </a:r>
            <a:r>
              <a:rPr lang="en-US" sz="2182" dirty="0" smtClean="0">
                <a:latin typeface="Century Gothic"/>
                <a:cs typeface="Century Gothic"/>
              </a:rPr>
              <a:t>, </a:t>
            </a:r>
            <a:r>
              <a:rPr lang="en-US" sz="2182" i="1" dirty="0" smtClean="0">
                <a:latin typeface="Century Gothic"/>
                <a:cs typeface="Century Gothic"/>
              </a:rPr>
              <a:t>94</a:t>
            </a:r>
            <a:r>
              <a:rPr lang="en-US" sz="2182" dirty="0" smtClean="0">
                <a:latin typeface="Century Gothic"/>
                <a:cs typeface="Century Gothic"/>
              </a:rPr>
              <a:t>(1), 72-6. Education Full Text database. </a:t>
            </a:r>
            <a:r>
              <a:rPr lang="en-US" sz="2182" u="sng" dirty="0" smtClean="0">
                <a:latin typeface="Century Gothic"/>
                <a:cs typeface="Century Gothic"/>
                <a:hlinkClick r:id="rId3"/>
              </a:rPr>
              <a:t>http://faculty.buffalostate.edu/wahlstrl/eng692/cooksEJ0941Writing.pdf</a:t>
            </a:r>
            <a:r>
              <a:rPr lang="en-US" sz="2182" dirty="0" smtClean="0">
                <a:latin typeface="Century Gothic"/>
                <a:cs typeface="Century Gothic"/>
              </a:rPr>
              <a:t> </a:t>
            </a:r>
            <a:endParaRPr lang="en-US" sz="2182" dirty="0" smtClean="0">
              <a:latin typeface="Century Gothic"/>
              <a:cs typeface="Century Gothic"/>
            </a:endParaRPr>
          </a:p>
          <a:p>
            <a:pPr>
              <a:buNone/>
            </a:pP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Century Gothic"/>
                <a:cs typeface="Century Gothic"/>
              </a:rPr>
              <a:t>Resources</a:t>
            </a:r>
            <a:endParaRPr lang="en-US" dirty="0">
              <a:latin typeface="Century Gothic"/>
              <a:cs typeface="Century Gothic"/>
            </a:endParaRPr>
          </a:p>
        </p:txBody>
      </p:sp>
      <p:sp>
        <p:nvSpPr>
          <p:cNvPr id="3" name="Content Placeholder 2"/>
          <p:cNvSpPr>
            <a:spLocks noGrp="1"/>
          </p:cNvSpPr>
          <p:nvPr>
            <p:ph idx="1"/>
          </p:nvPr>
        </p:nvSpPr>
        <p:spPr>
          <a:xfrm>
            <a:off x="457200" y="1143000"/>
            <a:ext cx="8229600" cy="5973619"/>
          </a:xfrm>
        </p:spPr>
        <p:txBody>
          <a:bodyPr>
            <a:normAutofit fontScale="55000" lnSpcReduction="20000"/>
          </a:bodyPr>
          <a:lstStyle/>
          <a:p>
            <a:r>
              <a:rPr lang="en-US" sz="2947" dirty="0" err="1" smtClean="0">
                <a:latin typeface="Century Gothic"/>
                <a:cs typeface="Century Gothic"/>
              </a:rPr>
              <a:t>DiEdwardo</a:t>
            </a:r>
            <a:r>
              <a:rPr lang="en-US" sz="2947" dirty="0" smtClean="0">
                <a:latin typeface="Century Gothic"/>
                <a:cs typeface="Century Gothic"/>
              </a:rPr>
              <a:t>, M. (2005). Pairing linguistic and music intelligences. </a:t>
            </a:r>
            <a:r>
              <a:rPr lang="en-US" sz="2947" i="1" dirty="0" smtClean="0">
                <a:latin typeface="Century Gothic"/>
                <a:cs typeface="Century Gothic"/>
              </a:rPr>
              <a:t>Kappa Delta Pi Record</a:t>
            </a:r>
            <a:r>
              <a:rPr lang="en-US" sz="2947" dirty="0" smtClean="0">
                <a:latin typeface="Century Gothic"/>
                <a:cs typeface="Century Gothic"/>
              </a:rPr>
              <a:t>, </a:t>
            </a:r>
            <a:r>
              <a:rPr lang="en-US" sz="2947" i="1" dirty="0" smtClean="0">
                <a:latin typeface="Century Gothic"/>
                <a:cs typeface="Century Gothic"/>
              </a:rPr>
              <a:t>41</a:t>
            </a:r>
            <a:r>
              <a:rPr lang="en-US" sz="2947" dirty="0" smtClean="0">
                <a:latin typeface="Century Gothic"/>
                <a:cs typeface="Century Gothic"/>
              </a:rPr>
              <a:t>(3), 128-30. Education Full Text database. </a:t>
            </a:r>
            <a:r>
              <a:rPr lang="en-US" sz="2947" dirty="0" smtClean="0">
                <a:latin typeface="Century Gothic"/>
                <a:cs typeface="Century Gothic"/>
                <a:hlinkClick r:id="rId2"/>
              </a:rPr>
              <a:t>http://www.kdp.org/publications/</a:t>
            </a:r>
            <a:r>
              <a:rPr lang="en-US" sz="2947" dirty="0" smtClean="0">
                <a:latin typeface="Century Gothic"/>
                <a:cs typeface="Century Gothic"/>
                <a:hlinkClick r:id="rId2"/>
              </a:rPr>
              <a:t>publications.php</a:t>
            </a:r>
            <a:endParaRPr lang="en-US" sz="2947" dirty="0" smtClean="0">
              <a:latin typeface="Century Gothic"/>
              <a:cs typeface="Century Gothic"/>
            </a:endParaRPr>
          </a:p>
          <a:p>
            <a:r>
              <a:rPr lang="en-US" sz="2947" dirty="0" smtClean="0">
                <a:latin typeface="Century Gothic"/>
                <a:cs typeface="Century Gothic"/>
              </a:rPr>
              <a:t>Eason, J. A. B. Johnson, M. C. (2016). Evaluation of the impact of music program participation on students’ musical and academic success, and school engagement.  The University of Kansas.  Retrieved from </a:t>
            </a:r>
            <a:r>
              <a:rPr lang="en-US" sz="2947" u="sng" dirty="0" smtClean="0">
                <a:latin typeface="Century Gothic"/>
                <a:cs typeface="Century Gothic"/>
                <a:hlinkClick r:id="rId3"/>
              </a:rPr>
              <a:t>https://kuscholarworks.ku.edu/bitstream/handle/1808/20615/Impact%20of%20Music%20Education.pdf?sequence=1&amp;isAllowed=</a:t>
            </a:r>
            <a:r>
              <a:rPr lang="en-US" sz="2947" u="sng" dirty="0" smtClean="0">
                <a:latin typeface="Century Gothic"/>
                <a:cs typeface="Century Gothic"/>
                <a:hlinkClick r:id="rId3"/>
              </a:rPr>
              <a:t>y</a:t>
            </a:r>
            <a:endParaRPr lang="en-US" sz="2947" dirty="0" smtClean="0">
              <a:latin typeface="Century Gothic"/>
              <a:cs typeface="Century Gothic"/>
            </a:endParaRPr>
          </a:p>
          <a:p>
            <a:r>
              <a:rPr lang="en-US" sz="2947" dirty="0" smtClean="0">
                <a:latin typeface="Century Gothic"/>
                <a:cs typeface="Century Gothic"/>
              </a:rPr>
              <a:t>Ferguson, L. (2004). Putting It Together: Integrating Jazz Education in the Elementary General Music Classroom. </a:t>
            </a:r>
            <a:r>
              <a:rPr lang="en-US" sz="2947" i="1" dirty="0" smtClean="0">
                <a:latin typeface="Century Gothic"/>
                <a:cs typeface="Century Gothic"/>
              </a:rPr>
              <a:t>Music Educators Journal</a:t>
            </a:r>
            <a:r>
              <a:rPr lang="en-US" sz="2947" dirty="0" smtClean="0">
                <a:latin typeface="Century Gothic"/>
                <a:cs typeface="Century Gothic"/>
              </a:rPr>
              <a:t>, </a:t>
            </a:r>
            <a:r>
              <a:rPr lang="en-US" sz="2947" i="1" dirty="0" smtClean="0">
                <a:latin typeface="Century Gothic"/>
                <a:cs typeface="Century Gothic"/>
              </a:rPr>
              <a:t>90</a:t>
            </a:r>
            <a:r>
              <a:rPr lang="en-US" sz="2947" dirty="0" smtClean="0">
                <a:latin typeface="Century Gothic"/>
                <a:cs typeface="Century Gothic"/>
              </a:rPr>
              <a:t>(3), 28-33.  </a:t>
            </a:r>
            <a:r>
              <a:rPr lang="en-US" sz="2947" dirty="0" smtClean="0">
                <a:latin typeface="Century Gothic"/>
                <a:cs typeface="Century Gothic"/>
              </a:rPr>
              <a:t> </a:t>
            </a:r>
          </a:p>
          <a:p>
            <a:r>
              <a:rPr lang="en-US" sz="2947" dirty="0" smtClean="0">
                <a:latin typeface="Century Gothic"/>
                <a:cs typeface="Century Gothic"/>
              </a:rPr>
              <a:t>George</a:t>
            </a:r>
            <a:r>
              <a:rPr lang="en-US" sz="2947" dirty="0" smtClean="0">
                <a:latin typeface="Century Gothic"/>
                <a:cs typeface="Century Gothic"/>
              </a:rPr>
              <a:t>, N. J. (2000). Beneficial use of dramatics in the classroom. </a:t>
            </a:r>
            <a:r>
              <a:rPr lang="en-US" sz="2947" i="1" dirty="0" smtClean="0">
                <a:latin typeface="Century Gothic"/>
                <a:cs typeface="Century Gothic"/>
              </a:rPr>
              <a:t>The New England Reading Association</a:t>
            </a:r>
            <a:r>
              <a:rPr lang="en-US" sz="2947" dirty="0" smtClean="0">
                <a:latin typeface="Century Gothic"/>
                <a:cs typeface="Century Gothic"/>
              </a:rPr>
              <a:t>. 36(2), 6-10</a:t>
            </a:r>
            <a:r>
              <a:rPr lang="en-US" sz="2947" dirty="0" smtClean="0">
                <a:latin typeface="Century Gothic"/>
                <a:cs typeface="Century Gothic"/>
              </a:rPr>
              <a:t>.</a:t>
            </a:r>
          </a:p>
          <a:p>
            <a:r>
              <a:rPr lang="en-US" sz="2947" dirty="0" smtClean="0">
                <a:latin typeface="Century Gothic"/>
                <a:cs typeface="Century Gothic"/>
              </a:rPr>
              <a:t>Gooding, L. (2009). Enhancing Social Competence in the Music Classroom. </a:t>
            </a:r>
            <a:r>
              <a:rPr lang="en-US" sz="2947" i="1" dirty="0" smtClean="0">
                <a:latin typeface="Century Gothic"/>
                <a:cs typeface="Century Gothic"/>
              </a:rPr>
              <a:t>General Music Today</a:t>
            </a:r>
            <a:r>
              <a:rPr lang="en-US" sz="2947" dirty="0" smtClean="0">
                <a:latin typeface="Century Gothic"/>
                <a:cs typeface="Century Gothic"/>
              </a:rPr>
              <a:t>, </a:t>
            </a:r>
            <a:r>
              <a:rPr lang="en-US" sz="2947" i="1" dirty="0" smtClean="0">
                <a:latin typeface="Century Gothic"/>
                <a:cs typeface="Century Gothic"/>
              </a:rPr>
              <a:t>23</a:t>
            </a:r>
            <a:r>
              <a:rPr lang="en-US" sz="2947" dirty="0" smtClean="0">
                <a:latin typeface="Century Gothic"/>
                <a:cs typeface="Century Gothic"/>
              </a:rPr>
              <a:t>(1), 35-38. doi:10.1177/</a:t>
            </a:r>
            <a:r>
              <a:rPr lang="en-US" sz="2947" dirty="0" smtClean="0">
                <a:latin typeface="Century Gothic"/>
                <a:cs typeface="Century Gothic"/>
              </a:rPr>
              <a:t>1048371309342531</a:t>
            </a:r>
          </a:p>
          <a:p>
            <a:r>
              <a:rPr lang="en-US" sz="2947" dirty="0" err="1" smtClean="0">
                <a:latin typeface="Century Gothic"/>
                <a:cs typeface="Century Gothic"/>
              </a:rPr>
              <a:t>Guderian</a:t>
            </a:r>
            <a:r>
              <a:rPr lang="en-US" sz="2947" dirty="0" smtClean="0">
                <a:latin typeface="Century Gothic"/>
                <a:cs typeface="Century Gothic"/>
              </a:rPr>
              <a:t>, L. V. (2012). Music Improvisation and Composition in the General Music Curriculum. </a:t>
            </a:r>
            <a:r>
              <a:rPr lang="en-US" sz="2947" i="1" dirty="0" smtClean="0">
                <a:latin typeface="Century Gothic"/>
                <a:cs typeface="Century Gothic"/>
              </a:rPr>
              <a:t>General Music Today</a:t>
            </a:r>
            <a:r>
              <a:rPr lang="en-US" sz="2947" dirty="0" smtClean="0">
                <a:latin typeface="Century Gothic"/>
                <a:cs typeface="Century Gothic"/>
              </a:rPr>
              <a:t>, </a:t>
            </a:r>
            <a:r>
              <a:rPr lang="en-US" sz="2947" i="1" dirty="0" smtClean="0">
                <a:latin typeface="Century Gothic"/>
                <a:cs typeface="Century Gothic"/>
              </a:rPr>
              <a:t>25</a:t>
            </a:r>
            <a:r>
              <a:rPr lang="en-US" sz="2947" dirty="0" smtClean="0">
                <a:latin typeface="Century Gothic"/>
                <a:cs typeface="Century Gothic"/>
              </a:rPr>
              <a:t>(3), 6-14. doi:10.1177/</a:t>
            </a:r>
            <a:r>
              <a:rPr lang="en-US" sz="2947" dirty="0" smtClean="0">
                <a:latin typeface="Century Gothic"/>
                <a:cs typeface="Century Gothic"/>
              </a:rPr>
              <a:t>1048371311415404</a:t>
            </a:r>
          </a:p>
          <a:p>
            <a:r>
              <a:rPr lang="en-US" sz="2947" dirty="0" err="1" smtClean="0">
                <a:latin typeface="Century Gothic"/>
                <a:cs typeface="Century Gothic"/>
              </a:rPr>
              <a:t>Hausfather</a:t>
            </a:r>
            <a:r>
              <a:rPr lang="en-US" sz="2947" dirty="0" smtClean="0">
                <a:latin typeface="Century Gothic"/>
                <a:cs typeface="Century Gothic"/>
              </a:rPr>
              <a:t>, S. J. (1996).</a:t>
            </a:r>
            <a:r>
              <a:rPr lang="en-US" sz="2947" b="1" dirty="0" smtClean="0">
                <a:latin typeface="Century Gothic"/>
                <a:cs typeface="Century Gothic"/>
              </a:rPr>
              <a:t> </a:t>
            </a:r>
            <a:r>
              <a:rPr lang="en-US" sz="2947" dirty="0" err="1" smtClean="0">
                <a:latin typeface="Century Gothic"/>
                <a:cs typeface="Century Gothic"/>
              </a:rPr>
              <a:t>Vygotsky</a:t>
            </a:r>
            <a:r>
              <a:rPr lang="en-US" sz="2947" dirty="0" smtClean="0">
                <a:latin typeface="Century Gothic"/>
                <a:cs typeface="Century Gothic"/>
              </a:rPr>
              <a:t> and schooling: creating a social context for learning.</a:t>
            </a:r>
            <a:r>
              <a:rPr lang="en-US" sz="2947" i="1" dirty="0" smtClean="0">
                <a:latin typeface="Century Gothic"/>
                <a:cs typeface="Century Gothic"/>
              </a:rPr>
              <a:t> Action In Teacher Education</a:t>
            </a:r>
            <a:r>
              <a:rPr lang="en-US" sz="2947" dirty="0" smtClean="0">
                <a:latin typeface="Century Gothic"/>
                <a:cs typeface="Century Gothic"/>
              </a:rPr>
              <a:t>. 18(1). 1-10</a:t>
            </a:r>
            <a:r>
              <a:rPr lang="en-US" sz="2947" dirty="0" smtClean="0">
                <a:latin typeface="Century Gothic"/>
                <a:cs typeface="Century Gothic"/>
              </a:rPr>
              <a:t>.</a:t>
            </a:r>
          </a:p>
          <a:p>
            <a:r>
              <a:rPr lang="en-US" sz="2947" dirty="0" err="1" smtClean="0">
                <a:latin typeface="Century Gothic"/>
                <a:cs typeface="Century Gothic"/>
              </a:rPr>
              <a:t>Heikki</a:t>
            </a:r>
            <a:r>
              <a:rPr lang="en-US" sz="2947" dirty="0" smtClean="0">
                <a:latin typeface="Century Gothic"/>
                <a:cs typeface="Century Gothic"/>
              </a:rPr>
              <a:t> </a:t>
            </a:r>
            <a:r>
              <a:rPr lang="en-US" sz="2947" dirty="0" err="1" smtClean="0">
                <a:latin typeface="Century Gothic"/>
                <a:cs typeface="Century Gothic"/>
              </a:rPr>
              <a:t>Ruismäki</a:t>
            </a:r>
            <a:r>
              <a:rPr lang="en-US" sz="2947" dirty="0" smtClean="0">
                <a:latin typeface="Century Gothic"/>
                <a:cs typeface="Century Gothic"/>
              </a:rPr>
              <a:t>, &amp; </a:t>
            </a:r>
            <a:r>
              <a:rPr lang="en-US" sz="2947" dirty="0" err="1" smtClean="0">
                <a:latin typeface="Century Gothic"/>
                <a:cs typeface="Century Gothic"/>
              </a:rPr>
              <a:t>Tereska</a:t>
            </a:r>
            <a:r>
              <a:rPr lang="en-US" sz="2947" dirty="0" smtClean="0">
                <a:latin typeface="Century Gothic"/>
                <a:cs typeface="Century Gothic"/>
              </a:rPr>
              <a:t>, T. (2008). Students' assessments of music learning experiences from kindergarten to university. British Journal of Music Education, 25(1), 23-39. doi:</a:t>
            </a:r>
            <a:r>
              <a:rPr lang="en-US" sz="2947" u="sng" dirty="0" smtClean="0">
                <a:latin typeface="Century Gothic"/>
                <a:cs typeface="Century Gothic"/>
              </a:rPr>
              <a:t>http://dx.doi.org/10.1017/</a:t>
            </a:r>
            <a:r>
              <a:rPr lang="en-US" sz="2947" u="sng" dirty="0" smtClean="0">
                <a:latin typeface="Century Gothic"/>
                <a:cs typeface="Century Gothic"/>
              </a:rPr>
              <a:t>S026505170700770X</a:t>
            </a:r>
            <a:endParaRPr lang="en-US" sz="2947" dirty="0" smtClean="0">
              <a:latin typeface="Century Gothic"/>
              <a:cs typeface="Century Gothic"/>
            </a:endParaRPr>
          </a:p>
          <a:p>
            <a:r>
              <a:rPr lang="en-US" sz="2947" dirty="0" smtClean="0">
                <a:latin typeface="Century Gothic"/>
                <a:cs typeface="Century Gothic"/>
              </a:rPr>
              <a:t>Lane, K. L., </a:t>
            </a:r>
            <a:r>
              <a:rPr lang="en-US" sz="2947" dirty="0" err="1" smtClean="0">
                <a:latin typeface="Century Gothic"/>
                <a:cs typeface="Century Gothic"/>
              </a:rPr>
              <a:t>Givner</a:t>
            </a:r>
            <a:r>
              <a:rPr lang="en-US" sz="2947" dirty="0" smtClean="0">
                <a:latin typeface="Century Gothic"/>
                <a:cs typeface="Century Gothic"/>
              </a:rPr>
              <a:t>, C. C., &amp; Pierson, M. R. (2004).</a:t>
            </a:r>
            <a:r>
              <a:rPr lang="en-US" sz="2947" i="1" dirty="0" smtClean="0">
                <a:latin typeface="Century Gothic"/>
                <a:cs typeface="Century Gothic"/>
              </a:rPr>
              <a:t> </a:t>
            </a:r>
            <a:r>
              <a:rPr lang="en-US" sz="2947" dirty="0" smtClean="0">
                <a:latin typeface="Century Gothic"/>
                <a:cs typeface="Century Gothic"/>
              </a:rPr>
              <a:t>Teacher expectations of student behavior: Social skills necessary for success in elementary school classrooms.</a:t>
            </a:r>
            <a:r>
              <a:rPr lang="en-US" sz="2947" i="1" dirty="0" smtClean="0">
                <a:latin typeface="Century Gothic"/>
                <a:cs typeface="Century Gothic"/>
              </a:rPr>
              <a:t> Journal of Special Education, 38, </a:t>
            </a:r>
            <a:r>
              <a:rPr lang="en-US" sz="2947" dirty="0" smtClean="0">
                <a:latin typeface="Century Gothic"/>
                <a:cs typeface="Century Gothic"/>
              </a:rPr>
              <a:t>104-110.</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4111"/>
            <a:ext cx="8229600" cy="1143000"/>
          </a:xfrm>
        </p:spPr>
        <p:txBody>
          <a:bodyPr/>
          <a:lstStyle/>
          <a:p>
            <a:r>
              <a:rPr lang="en-US" dirty="0" smtClean="0">
                <a:latin typeface="Century Gothic"/>
                <a:cs typeface="Century Gothic"/>
              </a:rPr>
              <a:t>Resources</a:t>
            </a:r>
            <a:endParaRPr lang="en-US" dirty="0"/>
          </a:p>
        </p:txBody>
      </p:sp>
      <p:sp>
        <p:nvSpPr>
          <p:cNvPr id="3" name="Content Placeholder 2"/>
          <p:cNvSpPr>
            <a:spLocks noGrp="1"/>
          </p:cNvSpPr>
          <p:nvPr>
            <p:ph idx="1"/>
          </p:nvPr>
        </p:nvSpPr>
        <p:spPr>
          <a:xfrm>
            <a:off x="457200" y="777478"/>
            <a:ext cx="8229600" cy="4525963"/>
          </a:xfrm>
        </p:spPr>
        <p:txBody>
          <a:bodyPr>
            <a:normAutofit fontScale="25000" lnSpcReduction="20000"/>
          </a:bodyPr>
          <a:lstStyle/>
          <a:p>
            <a:r>
              <a:rPr lang="en-US" sz="6400" dirty="0" err="1" smtClean="0">
                <a:latin typeface="Century Gothic"/>
                <a:cs typeface="Century Gothic"/>
              </a:rPr>
              <a:t>Manzo</a:t>
            </a:r>
            <a:r>
              <a:rPr lang="en-US" sz="6400" dirty="0" smtClean="0">
                <a:latin typeface="Century Gothic"/>
                <a:cs typeface="Century Gothic"/>
              </a:rPr>
              <a:t>, K K. (2008). Analysis finds time stolen from other subjects for math, reading</a:t>
            </a:r>
            <a:r>
              <a:rPr lang="en-US" sz="6400" i="1" dirty="0" smtClean="0">
                <a:latin typeface="Century Gothic"/>
                <a:cs typeface="Century Gothic"/>
              </a:rPr>
              <a:t>. Education Week</a:t>
            </a:r>
            <a:r>
              <a:rPr lang="en-US" sz="6400" dirty="0" smtClean="0">
                <a:latin typeface="Century Gothic"/>
                <a:cs typeface="Century Gothic"/>
              </a:rPr>
              <a:t>. 27(25). 6</a:t>
            </a:r>
            <a:r>
              <a:rPr lang="en-US" sz="6400" dirty="0" smtClean="0">
                <a:latin typeface="Century Gothic"/>
                <a:cs typeface="Century Gothic"/>
              </a:rPr>
              <a:t>.</a:t>
            </a:r>
          </a:p>
          <a:p>
            <a:r>
              <a:rPr lang="en-US" sz="6400" dirty="0" smtClean="0">
                <a:latin typeface="Century Gothic"/>
                <a:cs typeface="Century Gothic"/>
              </a:rPr>
              <a:t>Mark, T. K. (2003). Development of music creativity among elementary school students. Journal of Research in Music Education, 51(4), 278-288. Retrieved from </a:t>
            </a:r>
            <a:r>
              <a:rPr lang="en-US" sz="6400" u="sng" dirty="0" err="1" smtClean="0">
                <a:latin typeface="Century Gothic"/>
                <a:cs typeface="Century Gothic"/>
              </a:rPr>
              <a:t>https://login.ez-proxy.brooklyn.cuny.edu/login?url</a:t>
            </a:r>
            <a:r>
              <a:rPr lang="en-US" sz="6400" u="sng" dirty="0" smtClean="0">
                <a:latin typeface="Century Gothic"/>
                <a:cs typeface="Century Gothic"/>
              </a:rPr>
              <a:t>=http://search.proquest.com/docview/214474508?accountid=</a:t>
            </a:r>
            <a:r>
              <a:rPr lang="en-US" sz="6400" u="sng" dirty="0" smtClean="0">
                <a:latin typeface="Century Gothic"/>
                <a:cs typeface="Century Gothic"/>
              </a:rPr>
              <a:t>7286</a:t>
            </a:r>
            <a:endParaRPr lang="en-US" sz="6400" dirty="0" smtClean="0">
              <a:latin typeface="Century Gothic"/>
              <a:cs typeface="Century Gothic"/>
            </a:endParaRPr>
          </a:p>
          <a:p>
            <a:r>
              <a:rPr lang="en-US" sz="6400" dirty="0" smtClean="0">
                <a:latin typeface="Century Gothic"/>
                <a:cs typeface="Century Gothic"/>
              </a:rPr>
              <a:t>Miller, M. (2011).</a:t>
            </a:r>
            <a:r>
              <a:rPr lang="en-US" sz="6400" b="1" dirty="0" smtClean="0">
                <a:latin typeface="Century Gothic"/>
                <a:cs typeface="Century Gothic"/>
              </a:rPr>
              <a:t> </a:t>
            </a:r>
            <a:r>
              <a:rPr lang="en-US" sz="6400" dirty="0" smtClean="0">
                <a:latin typeface="Century Gothic"/>
                <a:cs typeface="Century Gothic"/>
              </a:rPr>
              <a:t>Fight or flight: coping with the anxiety of an inner city theatre teacher. </a:t>
            </a:r>
            <a:r>
              <a:rPr lang="en-US" sz="6400" i="1" dirty="0" smtClean="0">
                <a:latin typeface="Century Gothic"/>
                <a:cs typeface="Century Gothic"/>
              </a:rPr>
              <a:t>Incite/Insight</a:t>
            </a:r>
            <a:r>
              <a:rPr lang="en-US" sz="6400" dirty="0" smtClean="0">
                <a:latin typeface="Century Gothic"/>
                <a:cs typeface="Century Gothic"/>
              </a:rPr>
              <a:t>, 3(1), 29-30</a:t>
            </a:r>
            <a:r>
              <a:rPr lang="en-US" sz="6400" dirty="0" smtClean="0">
                <a:latin typeface="Century Gothic"/>
                <a:cs typeface="Century Gothic"/>
              </a:rPr>
              <a:t>.</a:t>
            </a:r>
          </a:p>
          <a:p>
            <a:r>
              <a:rPr lang="en-US" sz="6400" dirty="0" err="1" smtClean="0">
                <a:latin typeface="Century Gothic"/>
                <a:cs typeface="Century Gothic"/>
              </a:rPr>
              <a:t>Minott</a:t>
            </a:r>
            <a:r>
              <a:rPr lang="en-US" sz="6400" dirty="0" smtClean="0">
                <a:latin typeface="Century Gothic"/>
                <a:cs typeface="Century Gothic"/>
              </a:rPr>
              <a:t>, M. A. (2015). Teaching tasks and the composition of a 'piece' using music technology in the classroom: Implications for the education and training of teachers. </a:t>
            </a:r>
            <a:r>
              <a:rPr lang="en-US" sz="6400" i="1" dirty="0" smtClean="0">
                <a:latin typeface="Century Gothic"/>
                <a:cs typeface="Century Gothic"/>
              </a:rPr>
              <a:t>Journal Of Music, Technology &amp; Education</a:t>
            </a:r>
            <a:r>
              <a:rPr lang="en-US" sz="6400" dirty="0" smtClean="0">
                <a:latin typeface="Century Gothic"/>
                <a:cs typeface="Century Gothic"/>
              </a:rPr>
              <a:t>, </a:t>
            </a:r>
            <a:r>
              <a:rPr lang="en-US" sz="6400" i="1" dirty="0" smtClean="0">
                <a:latin typeface="Century Gothic"/>
                <a:cs typeface="Century Gothic"/>
              </a:rPr>
              <a:t>8</a:t>
            </a:r>
            <a:r>
              <a:rPr lang="en-US" sz="6400" dirty="0" smtClean="0">
                <a:latin typeface="Century Gothic"/>
                <a:cs typeface="Century Gothic"/>
              </a:rPr>
              <a:t>(3), 261-272. doi:10.1386/jmte.</a:t>
            </a:r>
            <a:r>
              <a:rPr lang="en-US" sz="6400" dirty="0" smtClean="0">
                <a:latin typeface="Century Gothic"/>
                <a:cs typeface="Century Gothic"/>
              </a:rPr>
              <a:t>8.3.261_1</a:t>
            </a:r>
          </a:p>
          <a:p>
            <a:r>
              <a:rPr lang="en-US" sz="6400" dirty="0" smtClean="0">
                <a:latin typeface="Century Gothic"/>
                <a:cs typeface="Century Gothic"/>
              </a:rPr>
              <a:t>Morrell, E., &amp; Duncan-Andrade, J. (2002). Promoting academic literacy with urban youth through engaging hip-hop culture. </a:t>
            </a:r>
            <a:r>
              <a:rPr lang="en-US" sz="6400" i="1" dirty="0" smtClean="0">
                <a:latin typeface="Century Gothic"/>
                <a:cs typeface="Century Gothic"/>
              </a:rPr>
              <a:t>English Journal</a:t>
            </a:r>
            <a:r>
              <a:rPr lang="en-US" sz="6400" dirty="0" smtClean="0">
                <a:latin typeface="Century Gothic"/>
                <a:cs typeface="Century Gothic"/>
              </a:rPr>
              <a:t>, </a:t>
            </a:r>
            <a:r>
              <a:rPr lang="en-US" sz="6400" i="1" dirty="0" smtClean="0">
                <a:latin typeface="Century Gothic"/>
                <a:cs typeface="Century Gothic"/>
              </a:rPr>
              <a:t>91</a:t>
            </a:r>
            <a:r>
              <a:rPr lang="en-US" sz="6400" dirty="0" smtClean="0">
                <a:latin typeface="Century Gothic"/>
                <a:cs typeface="Century Gothic"/>
              </a:rPr>
              <a:t>(6), 88-92. Education Full Text database. </a:t>
            </a:r>
            <a:r>
              <a:rPr lang="en-US" sz="6400" u="sng" dirty="0" smtClean="0">
                <a:latin typeface="Century Gothic"/>
                <a:cs typeface="Century Gothic"/>
                <a:hlinkClick r:id="rId2"/>
              </a:rPr>
              <a:t>http://www.ncte.org/library/NCTEFiles/Resources/Journals/EJ/0916-july02/</a:t>
            </a:r>
            <a:r>
              <a:rPr lang="en-US" sz="6400" u="sng" dirty="0" smtClean="0">
                <a:latin typeface="Century Gothic"/>
                <a:cs typeface="Century Gothic"/>
                <a:hlinkClick r:id="rId2"/>
              </a:rPr>
              <a:t>EJ0916Promoting.pdf</a:t>
            </a:r>
            <a:endParaRPr lang="en-US" sz="6400" dirty="0" smtClean="0">
              <a:latin typeface="Century Gothic"/>
              <a:cs typeface="Century Gothic"/>
            </a:endParaRPr>
          </a:p>
          <a:p>
            <a:r>
              <a:rPr lang="en-US" sz="6400" dirty="0" err="1" smtClean="0">
                <a:latin typeface="Century Gothic"/>
                <a:cs typeface="Century Gothic"/>
              </a:rPr>
              <a:t>O’Donoghue</a:t>
            </a:r>
            <a:r>
              <a:rPr lang="en-US" sz="6400" dirty="0" smtClean="0">
                <a:latin typeface="Century Gothic"/>
                <a:cs typeface="Century Gothic"/>
              </a:rPr>
              <a:t>, D. (2009). Are we asking the wrong questions in arts-based research? </a:t>
            </a:r>
            <a:r>
              <a:rPr lang="en-US" sz="6400" i="1" dirty="0" smtClean="0">
                <a:latin typeface="Century Gothic"/>
                <a:cs typeface="Century Gothic"/>
              </a:rPr>
              <a:t>Studies In Art Education</a:t>
            </a:r>
            <a:r>
              <a:rPr lang="en-US" sz="6400" dirty="0" smtClean="0">
                <a:latin typeface="Century Gothic"/>
                <a:cs typeface="Century Gothic"/>
              </a:rPr>
              <a:t>. 50(4), 352-268</a:t>
            </a:r>
            <a:r>
              <a:rPr lang="en-US" sz="6400" dirty="0" smtClean="0">
                <a:latin typeface="Century Gothic"/>
                <a:cs typeface="Century Gothic"/>
              </a:rPr>
              <a:t>.</a:t>
            </a:r>
          </a:p>
          <a:p>
            <a:r>
              <a:rPr lang="en-US" sz="6400" dirty="0" smtClean="0">
                <a:latin typeface="Century Gothic"/>
                <a:cs typeface="Century Gothic"/>
              </a:rPr>
              <a:t>O’ Shea, D. J. &amp; </a:t>
            </a:r>
            <a:r>
              <a:rPr lang="en-US" sz="6400" dirty="0" err="1" smtClean="0">
                <a:latin typeface="Century Gothic"/>
                <a:cs typeface="Century Gothic"/>
              </a:rPr>
              <a:t>Stanfa</a:t>
            </a:r>
            <a:r>
              <a:rPr lang="en-US" sz="6400" dirty="0" smtClean="0">
                <a:latin typeface="Century Gothic"/>
                <a:cs typeface="Century Gothic"/>
              </a:rPr>
              <a:t>, K. (1998). The play’s the thing for reading comprehension. Teaching Exceptional Children. 31(2), 48-55</a:t>
            </a:r>
            <a:r>
              <a:rPr lang="en-US" sz="6400" dirty="0" smtClean="0">
                <a:latin typeface="Century Gothic"/>
                <a:cs typeface="Century Gothic"/>
              </a:rPr>
              <a:t>.</a:t>
            </a:r>
          </a:p>
          <a:p>
            <a:r>
              <a:rPr lang="en-US" sz="6400" dirty="0" smtClean="0">
                <a:latin typeface="Century Gothic"/>
                <a:cs typeface="Century Gothic"/>
              </a:rPr>
              <a:t>Phillips, A. (2011). Even before layoffs, schools lost 135 arts teachers.  </a:t>
            </a:r>
            <a:r>
              <a:rPr lang="en-US" sz="6400" i="1" dirty="0" smtClean="0">
                <a:latin typeface="Century Gothic"/>
                <a:cs typeface="Century Gothic"/>
              </a:rPr>
              <a:t>The New York Times. </a:t>
            </a:r>
            <a:r>
              <a:rPr lang="en-US" sz="6400" dirty="0" smtClean="0">
                <a:latin typeface="Century Gothic"/>
                <a:cs typeface="Century Gothic"/>
              </a:rPr>
              <a:t>1-2. Retrieved from: </a:t>
            </a:r>
            <a:r>
              <a:rPr lang="en-US" sz="6400" u="sng" dirty="0" smtClean="0">
                <a:latin typeface="Century Gothic"/>
                <a:cs typeface="Century Gothic"/>
                <a:hlinkClick r:id="rId3"/>
              </a:rPr>
              <a:t>http://cityroom.blogs.nytimes.com/2011/06/09/even-before-layoffs-schools-lost-</a:t>
            </a:r>
            <a:r>
              <a:rPr lang="en-US" sz="6400" u="sng" dirty="0" smtClean="0">
                <a:latin typeface="Century Gothic"/>
                <a:cs typeface="Century Gothic"/>
              </a:rPr>
              <a:t>135-arts-</a:t>
            </a:r>
            <a:r>
              <a:rPr lang="en-US" sz="6400" u="sng" dirty="0" smtClean="0">
                <a:latin typeface="Century Gothic"/>
                <a:cs typeface="Century Gothic"/>
              </a:rPr>
              <a:t>teachers</a:t>
            </a:r>
            <a:r>
              <a:rPr lang="en-US" sz="6400" u="sng" dirty="0" smtClean="0">
                <a:latin typeface="Century Gothic"/>
                <a:cs typeface="Century Gothic"/>
              </a:rPr>
              <a:t>/</a:t>
            </a:r>
            <a:r>
              <a:rPr lang="en-US" sz="6400" dirty="0" smtClean="0">
                <a:latin typeface="Century Gothic"/>
                <a:cs typeface="Century Gothic"/>
              </a:rPr>
              <a:t> </a:t>
            </a:r>
            <a:endParaRPr lang="en-US" sz="6400" dirty="0" smtClean="0">
              <a:latin typeface="Century Gothic"/>
              <a:cs typeface="Century Gothic"/>
            </a:endParaRPr>
          </a:p>
          <a:p>
            <a:r>
              <a:rPr lang="en-US" sz="6400" dirty="0" err="1" smtClean="0">
                <a:latin typeface="Century Gothic"/>
                <a:cs typeface="Century Gothic"/>
              </a:rPr>
              <a:t>Rotherham</a:t>
            </a:r>
            <a:r>
              <a:rPr lang="en-US" sz="6400" dirty="0" smtClean="0">
                <a:latin typeface="Century Gothic"/>
                <a:cs typeface="Century Gothic"/>
              </a:rPr>
              <a:t>, A. J. (2011). Budget cuts in the classroom: what’s on the chopping block? </a:t>
            </a:r>
            <a:r>
              <a:rPr lang="en-US" sz="6400" i="1" dirty="0" smtClean="0">
                <a:latin typeface="Century Gothic"/>
                <a:cs typeface="Century Gothic"/>
              </a:rPr>
              <a:t>Time Magazine. </a:t>
            </a:r>
            <a:r>
              <a:rPr lang="en-US" sz="6400" dirty="0" smtClean="0">
                <a:latin typeface="Century Gothic"/>
                <a:cs typeface="Century Gothic"/>
              </a:rPr>
              <a:t>1-3. Retrieved from: </a:t>
            </a:r>
            <a:r>
              <a:rPr lang="en-US" sz="6400" u="sng" dirty="0" smtClean="0">
                <a:latin typeface="Century Gothic"/>
                <a:cs typeface="Century Gothic"/>
                <a:hlinkClick r:id="rId4"/>
              </a:rPr>
              <a:t>http://www.time.com/time/nation/article/0,8599,2079421,00.html</a:t>
            </a:r>
            <a:endParaRPr lang="en-US" sz="6400" dirty="0" smtClean="0">
              <a:latin typeface="Century Gothic"/>
              <a:cs typeface="Century Gothic"/>
            </a:endParaRP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Resources</a:t>
            </a:r>
            <a:endParaRPr lang="en-US" dirty="0">
              <a:latin typeface="Century Gothic"/>
              <a:cs typeface="Century Gothic"/>
            </a:endParaRPr>
          </a:p>
        </p:txBody>
      </p:sp>
      <p:sp>
        <p:nvSpPr>
          <p:cNvPr id="3" name="Content Placeholder 2"/>
          <p:cNvSpPr>
            <a:spLocks noGrp="1"/>
          </p:cNvSpPr>
          <p:nvPr>
            <p:ph idx="1"/>
          </p:nvPr>
        </p:nvSpPr>
        <p:spPr/>
        <p:txBody>
          <a:bodyPr>
            <a:normAutofit fontScale="55000" lnSpcReduction="20000"/>
          </a:bodyPr>
          <a:lstStyle/>
          <a:p>
            <a:r>
              <a:rPr lang="en-US" dirty="0" smtClean="0">
                <a:latin typeface="Century Gothic"/>
                <a:cs typeface="Century Gothic"/>
              </a:rPr>
              <a:t>Sanders, J. H. (2006). Performing arts-based education research: an epic drama of practice, precursors, problems, and possibilities. </a:t>
            </a:r>
            <a:r>
              <a:rPr lang="en-US" i="1" dirty="0" smtClean="0">
                <a:latin typeface="Century Gothic"/>
                <a:cs typeface="Century Gothic"/>
              </a:rPr>
              <a:t>Studies In Art Education</a:t>
            </a:r>
            <a:r>
              <a:rPr lang="en-US" dirty="0" smtClean="0">
                <a:latin typeface="Century Gothic"/>
                <a:cs typeface="Century Gothic"/>
              </a:rPr>
              <a:t>, 48(1), 89-107.</a:t>
            </a:r>
            <a:r>
              <a:rPr lang="en-US" dirty="0" smtClean="0">
                <a:latin typeface="Century Gothic"/>
                <a:cs typeface="Century Gothic"/>
              </a:rPr>
              <a:t> </a:t>
            </a:r>
          </a:p>
          <a:p>
            <a:r>
              <a:rPr lang="en-US" dirty="0" smtClean="0">
                <a:latin typeface="Century Gothic"/>
                <a:cs typeface="Century Gothic"/>
              </a:rPr>
              <a:t>Ulbricht, J. (2011). Changing art education’s master narrative. </a:t>
            </a:r>
            <a:r>
              <a:rPr lang="en-US" i="1" dirty="0" smtClean="0">
                <a:latin typeface="Century Gothic"/>
                <a:cs typeface="Century Gothic"/>
              </a:rPr>
              <a:t>Art Education.</a:t>
            </a:r>
            <a:r>
              <a:rPr lang="en-US" dirty="0" smtClean="0">
                <a:latin typeface="Century Gothic"/>
                <a:cs typeface="Century Gothic"/>
              </a:rPr>
              <a:t> 64(3). 6-10</a:t>
            </a:r>
            <a:r>
              <a:rPr lang="en-US" dirty="0" smtClean="0">
                <a:latin typeface="Century Gothic"/>
                <a:cs typeface="Century Gothic"/>
              </a:rPr>
              <a:t>.</a:t>
            </a:r>
          </a:p>
          <a:p>
            <a:r>
              <a:rPr lang="en-US" dirty="0" smtClean="0">
                <a:latin typeface="Century Gothic"/>
                <a:cs typeface="Century Gothic"/>
              </a:rPr>
              <a:t>Wallis, C. (2008). No child left behind; doomed to fail? </a:t>
            </a:r>
            <a:r>
              <a:rPr lang="en-US" i="1" dirty="0" smtClean="0">
                <a:latin typeface="Century Gothic"/>
                <a:cs typeface="Century Gothic"/>
              </a:rPr>
              <a:t>Time Magazine. </a:t>
            </a:r>
            <a:r>
              <a:rPr lang="en-US" dirty="0" smtClean="0">
                <a:latin typeface="Century Gothic"/>
                <a:cs typeface="Century Gothic"/>
              </a:rPr>
              <a:t>1-3. Retrieved from: </a:t>
            </a:r>
            <a:r>
              <a:rPr lang="en-US" u="sng" dirty="0" smtClean="0">
                <a:latin typeface="Century Gothic"/>
                <a:cs typeface="Century Gothic"/>
                <a:hlinkClick r:id="rId2"/>
              </a:rPr>
              <a:t>http://www.time.com/time/nation/article/0,8599,1812758,00.</a:t>
            </a:r>
            <a:r>
              <a:rPr lang="en-US" u="sng" dirty="0" smtClean="0">
                <a:latin typeface="Century Gothic"/>
                <a:cs typeface="Century Gothic"/>
                <a:hlinkClick r:id="rId2"/>
              </a:rPr>
              <a:t>html</a:t>
            </a:r>
            <a:endParaRPr lang="en-US" dirty="0" smtClean="0">
              <a:latin typeface="Century Gothic"/>
              <a:cs typeface="Century Gothic"/>
            </a:endParaRPr>
          </a:p>
          <a:p>
            <a:r>
              <a:rPr lang="en-US" dirty="0" smtClean="0">
                <a:latin typeface="Century Gothic"/>
                <a:cs typeface="Century Gothic"/>
              </a:rPr>
              <a:t>Wilhelm, J. D. (2006). The age of drama. </a:t>
            </a:r>
            <a:r>
              <a:rPr lang="en-US" i="1" dirty="0" smtClean="0">
                <a:latin typeface="Century Gothic"/>
                <a:cs typeface="Century Gothic"/>
              </a:rPr>
              <a:t>Educational Leadership</a:t>
            </a:r>
            <a:r>
              <a:rPr lang="en-US" dirty="0" smtClean="0">
                <a:latin typeface="Century Gothic"/>
                <a:cs typeface="Century Gothic"/>
              </a:rPr>
              <a:t>, 63(7), 74-77</a:t>
            </a:r>
            <a:r>
              <a:rPr lang="en-US" dirty="0" smtClean="0">
                <a:latin typeface="Century Gothic"/>
                <a:cs typeface="Century Gothic"/>
              </a:rPr>
              <a:t>.</a:t>
            </a:r>
          </a:p>
          <a:p>
            <a:r>
              <a:rPr lang="en-US" dirty="0" smtClean="0">
                <a:latin typeface="Century Gothic"/>
                <a:cs typeface="Century Gothic"/>
              </a:rPr>
              <a:t>Willis, G. C. (2016). Impact of music education on mathematics achievement scored among middle school. Walden Dissertations and Doctoral Studies. Retrieved from </a:t>
            </a:r>
            <a:r>
              <a:rPr lang="en-US" u="sng" dirty="0" smtClean="0">
                <a:latin typeface="Century Gothic"/>
                <a:cs typeface="Century Gothic"/>
                <a:hlinkClick r:id="rId3"/>
              </a:rPr>
              <a:t>http://scholarworks.waldenu.edu/cgi/viewcontent.cgi?article=3091&amp;context=</a:t>
            </a:r>
            <a:r>
              <a:rPr lang="en-US" u="sng" dirty="0" smtClean="0">
                <a:latin typeface="Century Gothic"/>
                <a:cs typeface="Century Gothic"/>
                <a:hlinkClick r:id="rId3"/>
              </a:rPr>
              <a:t>dissertations</a:t>
            </a:r>
            <a:endParaRPr lang="en-US" dirty="0" smtClean="0">
              <a:latin typeface="Century Gothic"/>
              <a:cs typeface="Century Gothic"/>
            </a:endParaRPr>
          </a:p>
          <a:p>
            <a:r>
              <a:rPr lang="en-US" dirty="0" smtClean="0">
                <a:latin typeface="Century Gothic"/>
                <a:cs typeface="Century Gothic"/>
              </a:rPr>
              <a:t>Wills, J. S. (2007). Putting the squeeze on social studies: managing teaching dilemmas in</a:t>
            </a:r>
            <a:r>
              <a:rPr lang="en-US" dirty="0" smtClean="0">
                <a:latin typeface="Century Gothic"/>
                <a:cs typeface="Century Gothic"/>
              </a:rPr>
              <a:t> subject </a:t>
            </a:r>
            <a:r>
              <a:rPr lang="en-US" dirty="0" smtClean="0">
                <a:latin typeface="Century Gothic"/>
                <a:cs typeface="Century Gothic"/>
              </a:rPr>
              <a:t>areas excluded from state testing. </a:t>
            </a:r>
            <a:r>
              <a:rPr lang="en-US" i="1" dirty="0" smtClean="0">
                <a:latin typeface="Century Gothic"/>
                <a:cs typeface="Century Gothic"/>
              </a:rPr>
              <a:t>The New England Reading Association</a:t>
            </a:r>
            <a:r>
              <a:rPr lang="en-US" dirty="0" smtClean="0">
                <a:latin typeface="Century Gothic"/>
                <a:cs typeface="Century Gothic"/>
              </a:rPr>
              <a:t>.</a:t>
            </a:r>
            <a:r>
              <a:rPr lang="en-US" dirty="0" smtClean="0">
                <a:latin typeface="Century Gothic"/>
                <a:cs typeface="Century Gothic"/>
              </a:rPr>
              <a:t> 36</a:t>
            </a:r>
            <a:r>
              <a:rPr lang="en-US" dirty="0" smtClean="0">
                <a:latin typeface="Century Gothic"/>
                <a:cs typeface="Century Gothic"/>
              </a:rPr>
              <a:t>(2), 6-10.</a:t>
            </a:r>
            <a:r>
              <a:rPr lang="en-US" dirty="0" smtClean="0">
                <a:latin typeface="Century Gothic"/>
                <a:cs typeface="Century Gothic"/>
              </a:rPr>
              <a:t>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421"/>
            <a:ext cx="8229600" cy="1143000"/>
          </a:xfrm>
        </p:spPr>
        <p:txBody>
          <a:bodyPr/>
          <a:lstStyle/>
          <a:p>
            <a:r>
              <a:rPr lang="en-US" dirty="0" smtClean="0">
                <a:latin typeface="Century Gothic"/>
                <a:cs typeface="Century Gothic"/>
              </a:rPr>
              <a:t>Table of Contents</a:t>
            </a:r>
            <a:endParaRPr lang="en-US" dirty="0">
              <a:latin typeface="Century Gothic"/>
              <a:cs typeface="Century Gothic"/>
            </a:endParaRPr>
          </a:p>
        </p:txBody>
      </p:sp>
      <p:sp>
        <p:nvSpPr>
          <p:cNvPr id="3" name="Content Placeholder 2"/>
          <p:cNvSpPr>
            <a:spLocks noGrp="1"/>
          </p:cNvSpPr>
          <p:nvPr>
            <p:ph idx="1"/>
          </p:nvPr>
        </p:nvSpPr>
        <p:spPr>
          <a:xfrm>
            <a:off x="1991894" y="1176421"/>
            <a:ext cx="6534947" cy="5341433"/>
          </a:xfrm>
        </p:spPr>
        <p:txBody>
          <a:bodyPr>
            <a:normAutofit fontScale="92500" lnSpcReduction="10000"/>
          </a:bodyPr>
          <a:lstStyle/>
          <a:p>
            <a:r>
              <a:rPr lang="en-US" sz="2581" dirty="0" smtClean="0">
                <a:latin typeface="Century Gothic"/>
                <a:cs typeface="Century Gothic"/>
              </a:rPr>
              <a:t>Statement of the Problem</a:t>
            </a:r>
          </a:p>
          <a:p>
            <a:r>
              <a:rPr lang="en-US" sz="2581" dirty="0" smtClean="0">
                <a:latin typeface="Century Gothic"/>
                <a:cs typeface="Century Gothic"/>
              </a:rPr>
              <a:t>Review of Literature</a:t>
            </a:r>
          </a:p>
          <a:p>
            <a:pPr>
              <a:buNone/>
            </a:pPr>
            <a:r>
              <a:rPr lang="en-US" sz="2581" dirty="0" smtClean="0">
                <a:latin typeface="Century Gothic"/>
                <a:cs typeface="Century Gothic"/>
              </a:rPr>
              <a:t>	- The Pros</a:t>
            </a:r>
          </a:p>
          <a:p>
            <a:pPr>
              <a:buNone/>
            </a:pPr>
            <a:r>
              <a:rPr lang="en-US" sz="2581" dirty="0" smtClean="0">
                <a:latin typeface="Century Gothic"/>
                <a:cs typeface="Century Gothic"/>
              </a:rPr>
              <a:t>	- The Cons</a:t>
            </a:r>
          </a:p>
          <a:p>
            <a:r>
              <a:rPr lang="en-US" sz="2581" dirty="0" smtClean="0">
                <a:latin typeface="Century Gothic"/>
                <a:cs typeface="Century Gothic"/>
              </a:rPr>
              <a:t>Educational Theorists</a:t>
            </a:r>
          </a:p>
          <a:p>
            <a:r>
              <a:rPr lang="en-US" sz="2581" dirty="0" smtClean="0">
                <a:latin typeface="Century Gothic"/>
                <a:cs typeface="Century Gothic"/>
              </a:rPr>
              <a:t>Current Implementations</a:t>
            </a:r>
          </a:p>
          <a:p>
            <a:r>
              <a:rPr lang="en-US" sz="2581" dirty="0" smtClean="0">
                <a:latin typeface="Century Gothic"/>
                <a:cs typeface="Century Gothic"/>
              </a:rPr>
              <a:t>Hypothesis Statement</a:t>
            </a:r>
          </a:p>
          <a:p>
            <a:r>
              <a:rPr lang="en-US" sz="2581" dirty="0" smtClean="0">
                <a:latin typeface="Century Gothic"/>
                <a:cs typeface="Century Gothic"/>
              </a:rPr>
              <a:t>Participants</a:t>
            </a:r>
          </a:p>
          <a:p>
            <a:r>
              <a:rPr lang="en-US" sz="2581" dirty="0" smtClean="0">
                <a:latin typeface="Century Gothic"/>
                <a:cs typeface="Century Gothic"/>
              </a:rPr>
              <a:t>Instruments</a:t>
            </a:r>
          </a:p>
          <a:p>
            <a:r>
              <a:rPr lang="en-US" sz="2581" dirty="0" smtClean="0">
                <a:latin typeface="Century Gothic"/>
                <a:cs typeface="Century Gothic"/>
              </a:rPr>
              <a:t>Appendices </a:t>
            </a:r>
          </a:p>
          <a:p>
            <a:pPr>
              <a:buNone/>
            </a:pPr>
            <a:r>
              <a:rPr lang="en-US" sz="2581" dirty="0" smtClean="0">
                <a:latin typeface="Century Gothic"/>
                <a:cs typeface="Century Gothic"/>
              </a:rPr>
              <a:t>	- Appendix A, Parental Consent Form</a:t>
            </a:r>
          </a:p>
          <a:p>
            <a:pPr>
              <a:buNone/>
            </a:pPr>
            <a:r>
              <a:rPr lang="en-US" sz="2581" dirty="0" smtClean="0">
                <a:latin typeface="Century Gothic"/>
                <a:cs typeface="Century Gothic"/>
              </a:rPr>
              <a:t>	- Appendix B, Principal Consent Form </a:t>
            </a:r>
          </a:p>
          <a:p>
            <a:r>
              <a:rPr lang="en-US" sz="2581" dirty="0" smtClean="0">
                <a:latin typeface="Century Gothic"/>
                <a:cs typeface="Century Gothic"/>
              </a:rPr>
              <a:t>Resources</a:t>
            </a:r>
          </a:p>
          <a:p>
            <a:pPr lvl="1">
              <a:buNone/>
            </a:pPr>
            <a:endParaRPr lang="en-US" dirty="0" smtClean="0"/>
          </a:p>
        </p:txBody>
      </p:sp>
      <p:pic>
        <p:nvPicPr>
          <p:cNvPr id="6" name="Picture 5"/>
          <p:cNvPicPr>
            <a:picLocks noChangeAspect="1"/>
          </p:cNvPicPr>
          <p:nvPr/>
        </p:nvPicPr>
        <p:blipFill>
          <a:blip r:embed="rId2"/>
          <a:stretch>
            <a:fillRect/>
          </a:stretch>
        </p:blipFill>
        <p:spPr>
          <a:xfrm rot="5400000">
            <a:off x="-1212592" y="3092415"/>
            <a:ext cx="4371477" cy="1031894"/>
          </a:xfrm>
          <a:prstGeom prst="rect">
            <a:avLst/>
          </a:prstGeom>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Statement of the Problem</a:t>
            </a:r>
            <a:endParaRPr lang="en-US" dirty="0">
              <a:latin typeface="Century Gothic"/>
              <a:cs typeface="Century Gothic"/>
            </a:endParaRPr>
          </a:p>
        </p:txBody>
      </p:sp>
      <p:sp>
        <p:nvSpPr>
          <p:cNvPr id="3" name="Content Placeholder 2"/>
          <p:cNvSpPr>
            <a:spLocks noGrp="1"/>
          </p:cNvSpPr>
          <p:nvPr>
            <p:ph idx="1"/>
          </p:nvPr>
        </p:nvSpPr>
        <p:spPr>
          <a:xfrm>
            <a:off x="246216" y="1417638"/>
            <a:ext cx="8721221" cy="4859235"/>
          </a:xfrm>
        </p:spPr>
        <p:txBody>
          <a:bodyPr>
            <a:normAutofit fontScale="85000" lnSpcReduction="10000"/>
          </a:bodyPr>
          <a:lstStyle/>
          <a:p>
            <a:r>
              <a:rPr lang="en-US" sz="2800" dirty="0" smtClean="0"/>
              <a:t>Economic recessions create widespread budget cutbacks that greatly affect the public school system.  As a result, job retention and hiring consists of multi-subject and special education teachers, versus those who specialize in the arts  (</a:t>
            </a:r>
            <a:r>
              <a:rPr lang="en-US" sz="2800" dirty="0" err="1" smtClean="0"/>
              <a:t>Rotherham</a:t>
            </a:r>
            <a:r>
              <a:rPr lang="en-US" sz="2800" dirty="0" smtClean="0"/>
              <a:t>, 2011. Phillips, 2011).  </a:t>
            </a:r>
          </a:p>
          <a:p>
            <a:r>
              <a:rPr lang="en-US" sz="2800" dirty="0" smtClean="0"/>
              <a:t>Programs such as music within the performing arts are being eliminated from schools.  Legislation forces schools to shift classroom time and funding to the tested subjects rather than all subjects possible, which also shifted the focus on where that money is to be spent (Chapman, 2005. Wallis, 2008. Wills, 2007.). </a:t>
            </a:r>
            <a:r>
              <a:rPr lang="en-US" sz="2800" dirty="0" smtClean="0"/>
              <a:t> </a:t>
            </a:r>
            <a:endParaRPr lang="en-US" sz="2800" dirty="0" smtClean="0"/>
          </a:p>
          <a:p>
            <a:r>
              <a:rPr lang="en-US" sz="2800" dirty="0" smtClean="0"/>
              <a:t>Testing </a:t>
            </a:r>
            <a:r>
              <a:rPr lang="en-US" sz="2800" dirty="0" smtClean="0"/>
              <a:t>is now the determining factor in students and teacher success.  Therefore teachers and administrators are forced to teach the test with a heavy focus on literacy, mathematics, science and social studies. </a:t>
            </a:r>
          </a:p>
          <a:p>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entury Gothic"/>
                <a:cs typeface="Century Gothic"/>
              </a:rPr>
              <a:t>Review of Literature</a:t>
            </a:r>
            <a:br>
              <a:rPr lang="en-US" dirty="0" smtClean="0">
                <a:latin typeface="Century Gothic"/>
                <a:cs typeface="Century Gothic"/>
              </a:rPr>
            </a:br>
            <a:r>
              <a:rPr lang="en-US" dirty="0" smtClean="0">
                <a:latin typeface="Century Gothic"/>
                <a:cs typeface="Century Gothic"/>
              </a:rPr>
              <a:t>The Pros</a:t>
            </a:r>
            <a:endParaRPr lang="en-US" dirty="0">
              <a:latin typeface="Century Gothic"/>
              <a:cs typeface="Century Gothic"/>
            </a:endParaRPr>
          </a:p>
        </p:txBody>
      </p:sp>
      <p:sp>
        <p:nvSpPr>
          <p:cNvPr id="3" name="Content Placeholder 2"/>
          <p:cNvSpPr>
            <a:spLocks noGrp="1"/>
          </p:cNvSpPr>
          <p:nvPr>
            <p:ph idx="1"/>
          </p:nvPr>
        </p:nvSpPr>
        <p:spPr>
          <a:xfrm>
            <a:off x="457200" y="1606787"/>
            <a:ext cx="8229600" cy="5056844"/>
          </a:xfrm>
        </p:spPr>
        <p:txBody>
          <a:bodyPr>
            <a:normAutofit fontScale="70000" lnSpcReduction="20000"/>
          </a:bodyPr>
          <a:lstStyle/>
          <a:p>
            <a:r>
              <a:rPr lang="en-US" dirty="0" smtClean="0">
                <a:latin typeface="Century Gothic"/>
                <a:cs typeface="Century Gothic"/>
              </a:rPr>
              <a:t>Arts based educational research has the ability to contribute to particular insights in various types of learning (</a:t>
            </a:r>
            <a:r>
              <a:rPr lang="en-US" dirty="0" err="1" smtClean="0">
                <a:latin typeface="Century Gothic"/>
                <a:cs typeface="Century Gothic"/>
              </a:rPr>
              <a:t>O’Donoghue</a:t>
            </a:r>
            <a:r>
              <a:rPr lang="en-US" dirty="0" smtClean="0">
                <a:latin typeface="Century Gothic"/>
                <a:cs typeface="Century Gothic"/>
              </a:rPr>
              <a:t>, 2009).</a:t>
            </a:r>
          </a:p>
          <a:p>
            <a:r>
              <a:rPr lang="en-US" dirty="0" smtClean="0">
                <a:latin typeface="Century Gothic"/>
                <a:cs typeface="Century Gothic"/>
              </a:rPr>
              <a:t>The </a:t>
            </a:r>
            <a:r>
              <a:rPr lang="en-US" dirty="0" smtClean="0">
                <a:latin typeface="Century Gothic"/>
                <a:cs typeface="Century Gothic"/>
              </a:rPr>
              <a:t>arts encourage children to question material and create visual images (</a:t>
            </a:r>
            <a:r>
              <a:rPr lang="en-US" dirty="0" err="1" smtClean="0">
                <a:latin typeface="Century Gothic"/>
                <a:cs typeface="Century Gothic"/>
              </a:rPr>
              <a:t>DeMers</a:t>
            </a:r>
            <a:r>
              <a:rPr lang="en-US" dirty="0" smtClean="0">
                <a:latin typeface="Century Gothic"/>
                <a:cs typeface="Century Gothic"/>
              </a:rPr>
              <a:t>, 1996). </a:t>
            </a:r>
            <a:r>
              <a:rPr lang="en-US" dirty="0" smtClean="0">
                <a:latin typeface="Century Gothic"/>
                <a:cs typeface="Century Gothic"/>
              </a:rPr>
              <a:t> </a:t>
            </a:r>
            <a:endParaRPr lang="en-US" dirty="0" smtClean="0">
              <a:latin typeface="Century Gothic"/>
              <a:cs typeface="Century Gothic"/>
            </a:endParaRPr>
          </a:p>
          <a:p>
            <a:r>
              <a:rPr lang="en-US" dirty="0" smtClean="0">
                <a:latin typeface="Century Gothic"/>
                <a:cs typeface="Century Gothic"/>
              </a:rPr>
              <a:t>Playing </a:t>
            </a:r>
            <a:r>
              <a:rPr lang="en-US" dirty="0">
                <a:latin typeface="Century Gothic"/>
                <a:cs typeface="Century Gothic"/>
              </a:rPr>
              <a:t>music in the background or teaching students to memorize content through songs might relieve</a:t>
            </a:r>
            <a:r>
              <a:rPr lang="en-US" dirty="0" smtClean="0">
                <a:latin typeface="Century Gothic"/>
                <a:cs typeface="Century Gothic"/>
              </a:rPr>
              <a:t> test </a:t>
            </a:r>
            <a:r>
              <a:rPr lang="en-US" dirty="0">
                <a:latin typeface="Century Gothic"/>
                <a:cs typeface="Century Gothic"/>
              </a:rPr>
              <a:t>anxiety and therefore increase their performance on an </a:t>
            </a:r>
            <a:r>
              <a:rPr lang="en-US" dirty="0" smtClean="0">
                <a:latin typeface="Century Gothic"/>
                <a:cs typeface="Century Gothic"/>
              </a:rPr>
              <a:t>exam </a:t>
            </a:r>
            <a:r>
              <a:rPr lang="en-US" dirty="0" smtClean="0">
                <a:latin typeface="Century Gothic"/>
                <a:cs typeface="Century Gothic"/>
              </a:rPr>
              <a:t>(DeMers, 1996</a:t>
            </a:r>
            <a:r>
              <a:rPr lang="en-US" dirty="0" smtClean="0">
                <a:latin typeface="Century Gothic"/>
                <a:cs typeface="Century Gothic"/>
              </a:rPr>
              <a:t>). </a:t>
            </a:r>
          </a:p>
          <a:p>
            <a:r>
              <a:rPr lang="en-US" dirty="0" smtClean="0">
                <a:latin typeface="Century Gothic"/>
                <a:cs typeface="Century Gothic"/>
              </a:rPr>
              <a:t>Music stabilized mental, physical and emotional rhythms to attain a state of deep concentration and focus in which large amounts of content information can be processed and learned (Wilhelm, 2006; Miller, 2011; Mark, 2003).</a:t>
            </a:r>
            <a:r>
              <a:rPr lang="en-US" dirty="0" smtClean="0">
                <a:latin typeface="Century Gothic"/>
                <a:cs typeface="Century Gothic"/>
              </a:rPr>
              <a:t> </a:t>
            </a:r>
          </a:p>
          <a:p>
            <a:r>
              <a:rPr lang="en-US" dirty="0" smtClean="0">
                <a:latin typeface="Century Gothic"/>
                <a:cs typeface="Century Gothic"/>
              </a:rPr>
              <a:t>The arts, such as music education allows children to participate through movement, which is crucial for non-native speaker participation (Ulbricht, 2011).</a:t>
            </a:r>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entury Gothic"/>
                <a:cs typeface="Century Gothic"/>
              </a:rPr>
              <a:t>Review of Literature</a:t>
            </a:r>
            <a:br>
              <a:rPr lang="en-US" dirty="0" smtClean="0">
                <a:latin typeface="Century Gothic"/>
                <a:cs typeface="Century Gothic"/>
              </a:rPr>
            </a:br>
            <a:r>
              <a:rPr lang="en-US" dirty="0" smtClean="0">
                <a:latin typeface="Century Gothic"/>
                <a:cs typeface="Century Gothic"/>
              </a:rPr>
              <a:t>The Cons</a:t>
            </a:r>
            <a:endParaRPr lang="en-US" dirty="0">
              <a:latin typeface="Century Gothic"/>
              <a:cs typeface="Century Gothic"/>
            </a:endParaRPr>
          </a:p>
        </p:txBody>
      </p:sp>
      <p:sp>
        <p:nvSpPr>
          <p:cNvPr id="3" name="Content Placeholder 2"/>
          <p:cNvSpPr>
            <a:spLocks noGrp="1"/>
          </p:cNvSpPr>
          <p:nvPr>
            <p:ph idx="1"/>
          </p:nvPr>
        </p:nvSpPr>
        <p:spPr>
          <a:xfrm>
            <a:off x="457200" y="1600200"/>
            <a:ext cx="8229600" cy="5008359"/>
          </a:xfrm>
        </p:spPr>
        <p:txBody>
          <a:bodyPr>
            <a:normAutofit fontScale="77500" lnSpcReduction="20000"/>
          </a:bodyPr>
          <a:lstStyle/>
          <a:p>
            <a:r>
              <a:rPr lang="en-US" dirty="0" smtClean="0">
                <a:latin typeface="Century Gothic"/>
                <a:cs typeface="Century Gothic"/>
              </a:rPr>
              <a:t>Some teachers are uncomfortable or unfamiliar with the arts processes, curriculum, and standards, therefore they do not wish to teach learning through dramatic practices.         </a:t>
            </a:r>
          </a:p>
          <a:p>
            <a:pPr>
              <a:buNone/>
            </a:pPr>
            <a:r>
              <a:rPr lang="en-US" dirty="0" smtClean="0">
                <a:latin typeface="Century Gothic"/>
                <a:cs typeface="Century Gothic"/>
              </a:rPr>
              <a:t>	(</a:t>
            </a:r>
            <a:r>
              <a:rPr lang="en-US" dirty="0" err="1" smtClean="0">
                <a:latin typeface="Century Gothic"/>
                <a:cs typeface="Century Gothic"/>
              </a:rPr>
              <a:t>Stanfa</a:t>
            </a:r>
            <a:r>
              <a:rPr lang="en-US" dirty="0" smtClean="0">
                <a:latin typeface="Century Gothic"/>
                <a:cs typeface="Century Gothic"/>
              </a:rPr>
              <a:t>, O Shea, 1998)</a:t>
            </a:r>
          </a:p>
          <a:p>
            <a:r>
              <a:rPr lang="en-US" dirty="0" smtClean="0">
                <a:latin typeface="Century Gothic"/>
                <a:cs typeface="Century Gothic"/>
              </a:rPr>
              <a:t>Instructional time is taken away from the subjects that students are tested on when teacher focus on social studies and the arts.  If test scores drop in other tested curriculum areas, teachers are scrutinized. (Wills, 2007)</a:t>
            </a:r>
            <a:endParaRPr lang="en-US" dirty="0" smtClean="0">
              <a:latin typeface="Century Gothic"/>
              <a:cs typeface="Century Gothic"/>
            </a:endParaRPr>
          </a:p>
          <a:p>
            <a:r>
              <a:rPr lang="en-US" dirty="0" smtClean="0">
                <a:latin typeface="Century Gothic"/>
                <a:cs typeface="Century Gothic"/>
              </a:rPr>
              <a:t>No Child Left Behind Act counts three subjects as ‘core’ subjects, therefore there is no balance between the arts and tested curriculums. Tested subjects always get more attention over non-tested subjects. (Chapman, 2005)</a:t>
            </a:r>
          </a:p>
          <a:p>
            <a:endParaRPr lang="en-US" dirty="0" smtClean="0"/>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Educational Theorists</a:t>
            </a:r>
            <a:endParaRPr lang="en-US" dirty="0">
              <a:latin typeface="Century Gothic"/>
              <a:cs typeface="Century Gothic"/>
            </a:endParaRPr>
          </a:p>
        </p:txBody>
      </p:sp>
      <p:sp>
        <p:nvSpPr>
          <p:cNvPr id="3" name="Content Placeholder 2"/>
          <p:cNvSpPr>
            <a:spLocks noGrp="1"/>
          </p:cNvSpPr>
          <p:nvPr>
            <p:ph idx="1"/>
          </p:nvPr>
        </p:nvSpPr>
        <p:spPr/>
        <p:txBody>
          <a:bodyPr>
            <a:normAutofit/>
          </a:bodyPr>
          <a:lstStyle/>
          <a:p>
            <a:pPr>
              <a:lnSpc>
                <a:spcPct val="90000"/>
              </a:lnSpc>
            </a:pPr>
            <a:endParaRPr lang="en-US" sz="2200" dirty="0" smtClean="0">
              <a:latin typeface="Century Gothic"/>
              <a:cs typeface="Century Gothic"/>
            </a:endParaRPr>
          </a:p>
          <a:p>
            <a:pPr>
              <a:lnSpc>
                <a:spcPct val="90000"/>
              </a:lnSpc>
            </a:pPr>
            <a:r>
              <a:rPr lang="en-US" sz="2200" dirty="0" smtClean="0">
                <a:latin typeface="Century Gothic"/>
                <a:cs typeface="Century Gothic"/>
              </a:rPr>
              <a:t>Bloom’s Taxonomy </a:t>
            </a:r>
          </a:p>
          <a:p>
            <a:pPr>
              <a:lnSpc>
                <a:spcPct val="90000"/>
              </a:lnSpc>
            </a:pPr>
            <a:endParaRPr lang="en-US" sz="2200" dirty="0" smtClean="0">
              <a:latin typeface="Century Gothic"/>
              <a:cs typeface="Century Gothic"/>
            </a:endParaRPr>
          </a:p>
          <a:p>
            <a:pPr>
              <a:lnSpc>
                <a:spcPct val="90000"/>
              </a:lnSpc>
            </a:pPr>
            <a:r>
              <a:rPr lang="en-US" sz="2200" dirty="0" smtClean="0">
                <a:latin typeface="Century Gothic"/>
                <a:cs typeface="Century Gothic"/>
              </a:rPr>
              <a:t>Lev </a:t>
            </a:r>
            <a:r>
              <a:rPr lang="en-US" sz="2200" dirty="0" err="1" smtClean="0">
                <a:latin typeface="Century Gothic"/>
                <a:cs typeface="Century Gothic"/>
              </a:rPr>
              <a:t>Vygotsky</a:t>
            </a:r>
            <a:r>
              <a:rPr lang="en-US" sz="2200" dirty="0" smtClean="0">
                <a:latin typeface="Century Gothic"/>
                <a:cs typeface="Century Gothic"/>
              </a:rPr>
              <a:t> </a:t>
            </a:r>
            <a:r>
              <a:rPr lang="en-US" sz="2400" dirty="0" smtClean="0"/>
              <a:t>(</a:t>
            </a:r>
            <a:r>
              <a:rPr lang="en-US" sz="2400" dirty="0" err="1" smtClean="0"/>
              <a:t>Hausfather</a:t>
            </a:r>
            <a:r>
              <a:rPr lang="en-US" sz="2400" dirty="0" smtClean="0"/>
              <a:t>, 1996</a:t>
            </a:r>
            <a:r>
              <a:rPr lang="en-US" sz="2400" dirty="0" smtClean="0"/>
              <a:t>) </a:t>
            </a:r>
            <a:endParaRPr lang="en-US" sz="2200" dirty="0" smtClean="0">
              <a:latin typeface="Century Gothic"/>
              <a:cs typeface="Century Gothic"/>
            </a:endParaRPr>
          </a:p>
          <a:p>
            <a:pPr lvl="1">
              <a:lnSpc>
                <a:spcPct val="90000"/>
              </a:lnSpc>
            </a:pPr>
            <a:r>
              <a:rPr lang="en-US" sz="2000" dirty="0" smtClean="0">
                <a:latin typeface="Century Gothic"/>
                <a:cs typeface="Century Gothic"/>
              </a:rPr>
              <a:t>Children’s play</a:t>
            </a:r>
          </a:p>
          <a:p>
            <a:pPr lvl="1">
              <a:lnSpc>
                <a:spcPct val="90000"/>
              </a:lnSpc>
            </a:pPr>
            <a:r>
              <a:rPr lang="en-US" sz="2000" dirty="0" smtClean="0">
                <a:latin typeface="Century Gothic"/>
                <a:cs typeface="Century Gothic"/>
              </a:rPr>
              <a:t>Social Interaction</a:t>
            </a:r>
          </a:p>
          <a:p>
            <a:pPr lvl="1">
              <a:lnSpc>
                <a:spcPct val="90000"/>
              </a:lnSpc>
              <a:buNone/>
            </a:pPr>
            <a:endParaRPr lang="en-US" sz="2000" dirty="0" smtClean="0">
              <a:latin typeface="Century Gothic"/>
              <a:cs typeface="Century Gothic"/>
            </a:endParaRPr>
          </a:p>
          <a:p>
            <a:pPr>
              <a:lnSpc>
                <a:spcPct val="90000"/>
              </a:lnSpc>
            </a:pPr>
            <a:r>
              <a:rPr lang="en-US" sz="2200" dirty="0" smtClean="0">
                <a:latin typeface="Century Gothic"/>
                <a:cs typeface="Century Gothic"/>
              </a:rPr>
              <a:t>Howard </a:t>
            </a:r>
            <a:r>
              <a:rPr lang="en-US" sz="2200" dirty="0" smtClean="0">
                <a:latin typeface="Century Gothic"/>
                <a:cs typeface="Century Gothic"/>
              </a:rPr>
              <a:t>Gardner </a:t>
            </a:r>
            <a:r>
              <a:rPr lang="en-US" sz="2400" dirty="0" smtClean="0"/>
              <a:t>(</a:t>
            </a:r>
            <a:r>
              <a:rPr lang="en-US" sz="2400" dirty="0" err="1" smtClean="0"/>
              <a:t>DiEdwardo</a:t>
            </a:r>
            <a:r>
              <a:rPr lang="en-US" sz="2400" dirty="0" smtClean="0"/>
              <a:t>, 2005</a:t>
            </a:r>
            <a:r>
              <a:rPr lang="en-US" sz="2400" dirty="0" smtClean="0"/>
              <a:t>)</a:t>
            </a:r>
            <a:endParaRPr lang="en-US" sz="2200" dirty="0" smtClean="0">
              <a:latin typeface="Century Gothic"/>
              <a:cs typeface="Century Gothic"/>
            </a:endParaRPr>
          </a:p>
          <a:p>
            <a:pPr lvl="1">
              <a:lnSpc>
                <a:spcPct val="90000"/>
              </a:lnSpc>
            </a:pPr>
            <a:r>
              <a:rPr lang="en-US" sz="2000" dirty="0" smtClean="0">
                <a:latin typeface="Century Gothic"/>
                <a:cs typeface="Century Gothic"/>
              </a:rPr>
              <a:t>Music intelligence </a:t>
            </a:r>
          </a:p>
          <a:p>
            <a:pPr lvl="1">
              <a:lnSpc>
                <a:spcPct val="90000"/>
              </a:lnSpc>
            </a:pPr>
            <a:r>
              <a:rPr lang="en-US" sz="2000" dirty="0" smtClean="0">
                <a:latin typeface="Century Gothic"/>
                <a:cs typeface="Century Gothic"/>
              </a:rPr>
              <a:t>L</a:t>
            </a:r>
            <a:r>
              <a:rPr lang="en-US" sz="2000" dirty="0" smtClean="0">
                <a:latin typeface="Century Gothic"/>
                <a:cs typeface="Century Gothic"/>
              </a:rPr>
              <a:t>inguistic intelligence.</a:t>
            </a:r>
          </a:p>
          <a:p>
            <a:pPr lvl="1">
              <a:lnSpc>
                <a:spcPct val="90000"/>
              </a:lnSpc>
            </a:pPr>
            <a:r>
              <a:rPr lang="en-US" sz="2000" dirty="0" smtClean="0">
                <a:latin typeface="Century Gothic"/>
                <a:cs typeface="Century Gothic"/>
              </a:rPr>
              <a:t>Interpersonal and Intrapersonal </a:t>
            </a:r>
            <a:r>
              <a:rPr lang="en-US" sz="2000" dirty="0" smtClean="0">
                <a:latin typeface="Century Gothic"/>
                <a:cs typeface="Century Gothic"/>
              </a:rPr>
              <a:t>intelligences</a:t>
            </a:r>
          </a:p>
          <a:p>
            <a:pPr lvl="1">
              <a:lnSpc>
                <a:spcPct val="90000"/>
              </a:lnSpc>
            </a:pPr>
            <a:endParaRPr lang="en-US" sz="2000" dirty="0" smtClean="0">
              <a:latin typeface="Century Gothic"/>
              <a:cs typeface="Century Gothic"/>
            </a:endParaRPr>
          </a:p>
          <a:p>
            <a:pPr lvl="1">
              <a:lnSpc>
                <a:spcPct val="90000"/>
              </a:lnSpc>
              <a:buFont typeface="Arial"/>
              <a:buChar char="•"/>
            </a:pPr>
            <a:endParaRPr lang="en-US" sz="2000" dirty="0" smtClean="0">
              <a:latin typeface="Century Gothic"/>
              <a:cs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Current Implementation</a:t>
            </a:r>
            <a:endParaRPr lang="en-US" dirty="0">
              <a:latin typeface="Century Gothic"/>
              <a:cs typeface="Century Gothic"/>
            </a:endParaRPr>
          </a:p>
        </p:txBody>
      </p:sp>
      <p:sp>
        <p:nvSpPr>
          <p:cNvPr id="3" name="Content Placeholder 2"/>
          <p:cNvSpPr>
            <a:spLocks noGrp="1"/>
          </p:cNvSpPr>
          <p:nvPr>
            <p:ph idx="1"/>
          </p:nvPr>
        </p:nvSpPr>
        <p:spPr/>
        <p:txBody>
          <a:bodyPr>
            <a:normAutofit/>
          </a:bodyPr>
          <a:lstStyle/>
          <a:p>
            <a:r>
              <a:rPr lang="en-US" dirty="0" smtClean="0">
                <a:latin typeface="Century Gothic"/>
                <a:cs typeface="Century Gothic"/>
              </a:rPr>
              <a:t>Chris Boyd Brewer</a:t>
            </a:r>
            <a:r>
              <a:rPr lang="en-US" dirty="0" smtClean="0">
                <a:latin typeface="Century Gothic"/>
                <a:cs typeface="Century Gothic"/>
              </a:rPr>
              <a:t> </a:t>
            </a:r>
          </a:p>
          <a:p>
            <a:pPr lvl="1"/>
            <a:r>
              <a:rPr lang="en-US" dirty="0" smtClean="0">
                <a:latin typeface="Century Gothic"/>
                <a:cs typeface="Century Gothic"/>
              </a:rPr>
              <a:t>“Music </a:t>
            </a:r>
            <a:r>
              <a:rPr lang="en-US" dirty="0" smtClean="0">
                <a:latin typeface="Century Gothic"/>
                <a:cs typeface="Century Gothic"/>
              </a:rPr>
              <a:t>and arts education a whole is a powerful tool to use in the </a:t>
            </a:r>
            <a:r>
              <a:rPr lang="en-US" dirty="0" smtClean="0">
                <a:latin typeface="Century Gothic"/>
                <a:cs typeface="Century Gothic"/>
              </a:rPr>
              <a:t>classroom” (</a:t>
            </a:r>
            <a:r>
              <a:rPr lang="en-US" dirty="0" err="1" smtClean="0">
                <a:latin typeface="Century Gothic"/>
                <a:cs typeface="Century Gothic"/>
              </a:rPr>
              <a:t>Minott</a:t>
            </a:r>
            <a:r>
              <a:rPr lang="en-US" dirty="0" smtClean="0">
                <a:latin typeface="Century Gothic"/>
                <a:cs typeface="Century Gothic"/>
              </a:rPr>
              <a:t>, 2015). </a:t>
            </a:r>
          </a:p>
          <a:p>
            <a:pPr lvl="1">
              <a:buNone/>
            </a:pPr>
            <a:endParaRPr lang="en-US" dirty="0" smtClean="0">
              <a:latin typeface="Century Gothic"/>
              <a:cs typeface="Century Gothic"/>
            </a:endParaRPr>
          </a:p>
          <a:p>
            <a:r>
              <a:rPr lang="en-US" dirty="0" smtClean="0">
                <a:latin typeface="Century Gothic"/>
                <a:cs typeface="Century Gothic"/>
              </a:rPr>
              <a:t>Brenda </a:t>
            </a:r>
            <a:r>
              <a:rPr lang="en-US" dirty="0" err="1" smtClean="0">
                <a:latin typeface="Century Gothic"/>
                <a:cs typeface="Century Gothic"/>
              </a:rPr>
              <a:t>Rosler</a:t>
            </a:r>
            <a:endParaRPr lang="en-US" dirty="0" smtClean="0">
              <a:latin typeface="Century Gothic"/>
              <a:cs typeface="Century Gothic"/>
            </a:endParaRPr>
          </a:p>
          <a:p>
            <a:pPr lvl="1"/>
            <a:r>
              <a:rPr lang="en-US" dirty="0" smtClean="0">
                <a:latin typeface="Century Gothic"/>
                <a:cs typeface="Century Gothic"/>
              </a:rPr>
              <a:t>Through </a:t>
            </a:r>
            <a:r>
              <a:rPr lang="en-US" dirty="0" smtClean="0">
                <a:latin typeface="Century Gothic"/>
                <a:cs typeface="Century Gothic"/>
              </a:rPr>
              <a:t>assessment, she found that the arts </a:t>
            </a:r>
            <a:r>
              <a:rPr lang="en-US" dirty="0" smtClean="0">
                <a:latin typeface="Century Gothic"/>
                <a:cs typeface="Century Gothic"/>
              </a:rPr>
              <a:t>infused</a:t>
            </a:r>
            <a:r>
              <a:rPr lang="en-US" dirty="0" smtClean="0">
                <a:latin typeface="Century Gothic"/>
                <a:cs typeface="Century Gothic"/>
              </a:rPr>
              <a:t> </a:t>
            </a:r>
            <a:r>
              <a:rPr lang="en-US" dirty="0" smtClean="0">
                <a:latin typeface="Century Gothic"/>
                <a:cs typeface="Century Gothic"/>
              </a:rPr>
              <a:t>lesson </a:t>
            </a:r>
            <a:r>
              <a:rPr lang="en-US" dirty="0" smtClean="0">
                <a:latin typeface="Century Gothic"/>
                <a:cs typeface="Century Gothic"/>
              </a:rPr>
              <a:t>plans unite classes, and create leaders in learning</a:t>
            </a:r>
            <a:r>
              <a:rPr lang="en-US" dirty="0" smtClean="0">
                <a:latin typeface="Century Gothic"/>
                <a:cs typeface="Century Gothic"/>
              </a:rPr>
              <a:t> (</a:t>
            </a:r>
            <a:r>
              <a:rPr lang="en-US" dirty="0" smtClean="0">
                <a:latin typeface="Century Gothic"/>
                <a:cs typeface="Century Gothic"/>
              </a:rPr>
              <a:t>Mark, 2003). </a:t>
            </a:r>
            <a:endParaRPr lang="en-US" dirty="0" smtClean="0">
              <a:latin typeface="Century Gothic"/>
              <a:cs typeface="Century Gothic"/>
            </a:endParaRPr>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Research Hypothesis</a:t>
            </a:r>
            <a:endParaRPr lang="en-US" dirty="0">
              <a:latin typeface="Century Gothic"/>
              <a:cs typeface="Century Gothic"/>
            </a:endParaRPr>
          </a:p>
        </p:txBody>
      </p:sp>
      <p:sp>
        <p:nvSpPr>
          <p:cNvPr id="3" name="Content Placeholder 2"/>
          <p:cNvSpPr>
            <a:spLocks noGrp="1"/>
          </p:cNvSpPr>
          <p:nvPr>
            <p:ph idx="1"/>
          </p:nvPr>
        </p:nvSpPr>
        <p:spPr>
          <a:xfrm>
            <a:off x="1" y="1600201"/>
            <a:ext cx="9144000" cy="2637588"/>
          </a:xfrm>
        </p:spPr>
        <p:txBody>
          <a:bodyPr vert="horz" wrap="square">
            <a:normAutofit fontScale="92500" lnSpcReduction="20000"/>
          </a:bodyPr>
          <a:lstStyle/>
          <a:p>
            <a:pPr>
              <a:spcAft>
                <a:spcPts val="1200"/>
              </a:spcAft>
              <a:buNone/>
            </a:pPr>
            <a:r>
              <a:rPr lang="en-US" dirty="0" smtClean="0"/>
              <a:t>	Integrating music activities within literacy classroom instruction over a period of time, for cumulative twenty minutes per week (diversified times), to fifteen Kindergarten students at Public School X in Brooklyn, New York, will increase their academic achievement and overall literacy test scores.</a:t>
            </a:r>
          </a:p>
          <a:p>
            <a:pPr>
              <a:spcAft>
                <a:spcPts val="1200"/>
              </a:spcAft>
              <a:buNone/>
            </a:pPr>
            <a:endParaRPr lang="en-US" dirty="0" smtClean="0">
              <a:latin typeface="Century Gothic"/>
              <a:cs typeface="Century Gothic"/>
            </a:endParaRPr>
          </a:p>
          <a:p>
            <a:endParaRPr lang="en-US" dirty="0"/>
          </a:p>
        </p:txBody>
      </p:sp>
      <p:pic>
        <p:nvPicPr>
          <p:cNvPr id="88066" name="Picture 2"/>
          <p:cNvPicPr>
            <a:picLocks noChangeAspect="1" noChangeArrowheads="1"/>
          </p:cNvPicPr>
          <p:nvPr/>
        </p:nvPicPr>
        <p:blipFill>
          <a:blip r:embed="rId2"/>
          <a:srcRect/>
          <a:stretch>
            <a:fillRect/>
          </a:stretch>
        </p:blipFill>
        <p:spPr bwMode="auto">
          <a:xfrm>
            <a:off x="2849501" y="4237789"/>
            <a:ext cx="3492500" cy="23241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Participants</a:t>
            </a:r>
            <a:endParaRPr lang="en-US" dirty="0"/>
          </a:p>
        </p:txBody>
      </p:sp>
      <p:sp>
        <p:nvSpPr>
          <p:cNvPr id="3" name="Content Placeholder 2"/>
          <p:cNvSpPr>
            <a:spLocks noGrp="1"/>
          </p:cNvSpPr>
          <p:nvPr>
            <p:ph idx="1"/>
          </p:nvPr>
        </p:nvSpPr>
        <p:spPr>
          <a:xfrm>
            <a:off x="457200" y="1775240"/>
            <a:ext cx="8229600" cy="4525963"/>
          </a:xfrm>
        </p:spPr>
        <p:txBody>
          <a:bodyPr/>
          <a:lstStyle/>
          <a:p>
            <a:r>
              <a:rPr lang="en-US" dirty="0" smtClean="0">
                <a:latin typeface="Century Gothic"/>
                <a:cs typeface="Century Gothic"/>
              </a:rPr>
              <a:t>Kindergarten classroom of Public School X</a:t>
            </a:r>
          </a:p>
          <a:p>
            <a:r>
              <a:rPr lang="en-US" dirty="0" smtClean="0">
                <a:latin typeface="Century Gothic"/>
                <a:cs typeface="Century Gothic"/>
              </a:rPr>
              <a:t>15 students (age range from 5-6)</a:t>
            </a:r>
          </a:p>
          <a:p>
            <a:r>
              <a:rPr lang="en-US" dirty="0" smtClean="0">
                <a:latin typeface="Century Gothic"/>
                <a:cs typeface="Century Gothic"/>
              </a:rPr>
              <a:t>8 girls, 7 boys</a:t>
            </a:r>
          </a:p>
          <a:p>
            <a:r>
              <a:rPr lang="en-US" dirty="0" smtClean="0">
                <a:latin typeface="Century Gothic"/>
                <a:cs typeface="Century Gothic"/>
              </a:rPr>
              <a:t>ICT class with two teachers and one paraprofessional </a:t>
            </a:r>
          </a:p>
          <a:p>
            <a:endParaRPr lang="en-US" dirty="0" smtClean="0">
              <a:latin typeface="Century Gothic"/>
              <a:cs typeface="Century Gothic"/>
            </a:endParaRP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170</TotalTime>
  <Words>2658</Words>
  <Application>Microsoft Macintosh PowerPoint</Application>
  <PresentationFormat>On-screen Show (4:3)</PresentationFormat>
  <Paragraphs>133</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Office Theme</vt:lpstr>
      <vt:lpstr>Music In The Classroom</vt:lpstr>
      <vt:lpstr>Table of Contents</vt:lpstr>
      <vt:lpstr>Statement of the Problem</vt:lpstr>
      <vt:lpstr>Review of Literature The Pros</vt:lpstr>
      <vt:lpstr>Review of Literature The Cons</vt:lpstr>
      <vt:lpstr>Educational Theorists</vt:lpstr>
      <vt:lpstr>Current Implementation</vt:lpstr>
      <vt:lpstr>Research Hypothesis</vt:lpstr>
      <vt:lpstr>Participants</vt:lpstr>
      <vt:lpstr>Instruments</vt:lpstr>
      <vt:lpstr>Appendix A – Parental Consent Form</vt:lpstr>
      <vt:lpstr>Appendix B – Principal Consent Form</vt:lpstr>
      <vt:lpstr>Resources</vt:lpstr>
      <vt:lpstr>Resources</vt:lpstr>
      <vt:lpstr>Resources</vt:lpstr>
      <vt:lpstr>Resources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 In The Classroom</dc:title>
  <dc:creator>Jessica Mandell</dc:creator>
  <cp:lastModifiedBy>Jessica Mandell</cp:lastModifiedBy>
  <cp:revision>15</cp:revision>
  <cp:lastPrinted>2016-10-18T02:58:22Z</cp:lastPrinted>
  <dcterms:created xsi:type="dcterms:W3CDTF">2016-11-29T21:22:13Z</dcterms:created>
  <dcterms:modified xsi:type="dcterms:W3CDTF">2016-11-29T21:45:21Z</dcterms:modified>
</cp:coreProperties>
</file>